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9810D-0622-4632-9971-E45C399813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7B0812-E9E6-43F0-941C-CFBB7A4E2C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4F672-BE08-4C0B-A5D8-54FCA1745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8320-D8F2-42C8-BCBD-2F4CB91D6537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25475-D900-4D1E-B0D6-A0BA5EDCD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2A9E99-0E2D-4C01-9102-690F840A2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69717-C573-4C27-837D-641151EFD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50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0CF46-1D6A-4926-87FD-E548D6E2D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9E444F-CBA0-4999-8F00-0E45B885D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8D561-E05A-4DFE-81B4-4FF3E508D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8320-D8F2-42C8-BCBD-2F4CB91D6537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A3E53-14DA-4FAD-84AD-F3C2EF4A4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62613-316D-43C4-9DFA-F858B2DF4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69717-C573-4C27-837D-641151EFD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277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048651-5D30-4CAC-98CE-D6346EF363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0AD86B-E178-4E5B-822B-D8A804F414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F5016-A603-44B9-BBF9-D0C2534B0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8320-D8F2-42C8-BCBD-2F4CB91D6537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D030B-8D8D-4BBA-B780-066124287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A309E-4CC6-4DDF-91AB-83DD8BA62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69717-C573-4C27-837D-641151EFD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20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F6DB8-ECAF-4B05-AC69-667136E5A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 rtl="1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D0378D-D0A8-4216-A8A7-CBC4256663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3pPr algn="just" rtl="1"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F37B35-7055-4549-A233-117E6B6F7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8320-D8F2-42C8-BCBD-2F4CB91D6537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21AF0-E81A-4F8A-A57B-F4E7AC7A7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E169EB-6C00-4275-BF50-6936F4A16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69717-C573-4C27-837D-641151EFD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678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838F6-99DB-4DFB-BE11-1D0B39DE1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C5A24-9DF3-421E-B2EE-ACD791D95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1C636-646F-40B4-8E6B-5481CC099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8320-D8F2-42C8-BCBD-2F4CB91D6537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0A7B5-2917-4D72-A778-7AFBF8F71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2B255-7123-47CA-87D7-481C60865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69717-C573-4C27-837D-641151EFD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280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1AFDB-4D61-4C45-BECC-D24AD8B70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5EF11D-B37C-4262-9D94-80CC500D4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16E3A-402E-40B4-A842-9CFF6C229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8320-D8F2-42C8-BCBD-2F4CB91D6537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326D21-50A2-4E79-BF79-F5EE8619B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618A1-CAFC-401C-A6FA-BCBE84D8F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69717-C573-4C27-837D-641151EFD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945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23A03-F323-4C61-8DDF-7A9CC7187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07A91-D95B-4DA4-BA9D-CCF7771EF8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E434A1-994B-4B8B-B3A6-0B80133C23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83EDFB-13E5-401B-8B3C-B7EF77891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8320-D8F2-42C8-BCBD-2F4CB91D6537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758BF8-1406-41B4-A318-491D0B1D7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4E6C10-7333-4063-9A6C-72D0456E1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69717-C573-4C27-837D-641151EFD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789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51C60-9999-4BB6-829B-874E107D6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6B0DD7-7C15-4BCF-BCFF-672856804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0A1922-7AD7-4AE3-AF51-6FC7B48E92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0BA657-7172-4F26-8A2E-DCF34E06FB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E45441-2E74-4CCF-B098-21ECF2118D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DF0CD5-E7B1-4E24-AF7B-9FA9BBC91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8320-D8F2-42C8-BCBD-2F4CB91D6537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B4DEA0-D5B4-4FD4-A6A0-98A02F7D8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D048D5-885D-4B0F-8710-0977F5226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69717-C573-4C27-837D-641151EFD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093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42164-CA96-4317-A423-534F6E1B1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D35209-C20A-414D-81D5-2E85DAB02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8320-D8F2-42C8-BCBD-2F4CB91D6537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360B0B-DD73-4AAA-972E-B54739E6D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E1ACA0-2BBE-46F2-8168-FFF68721C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69717-C573-4C27-837D-641151EFD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67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240D3D-C57B-4C60-BA9E-CE406EDC4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8320-D8F2-42C8-BCBD-2F4CB91D6537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68BE27-18D9-4417-BBBA-50FA868A0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D6313-4CE0-4EFA-9E77-E594D1C57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69717-C573-4C27-837D-641151EFD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3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30EF4-5349-4840-8E70-E016345BF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4ADA3-4B7A-40F6-8FA8-57787D193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0D5644-70DC-4445-8E48-A0DE97DDD8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1DF3D2-A591-4C15-83A6-D4910BA78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8320-D8F2-42C8-BCBD-2F4CB91D6537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511064-3951-4D04-819C-3B95FC686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C4DA92-668E-4A0D-BA22-8928483BF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69717-C573-4C27-837D-641151EFD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980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D4F65-871F-4C66-9D88-3B33505EB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00CAE0-BE8B-42FA-9735-8C902B3191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72BD5B-87FC-4516-A96E-B808EAE7DB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8DCB73-6001-4FD5-BB6D-A90E4F8D9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68320-D8F2-42C8-BCBD-2F4CB91D6537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E36264-CE10-427A-97F4-8FEB93CCE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86B2FB-4F9E-41EA-AD55-81AFF68F4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69717-C573-4C27-837D-641151EFD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93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CAF831-7660-418F-B406-EE9805D6C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7209B4-3414-4FCC-9F8A-9F1A0AAC6B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C8711F-DF31-427F-9249-06ED1077C6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68320-D8F2-42C8-BCBD-2F4CB91D6537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ACB48-14E8-4062-88F5-F0861F4256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66863-2E25-43B4-A1E5-E177EECA0C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69717-C573-4C27-837D-641151EFD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370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just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just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just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just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just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911B1-66B1-4061-847F-1E8571E94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1"/>
            <a:r>
              <a:rPr lang="fa-IR" b="1" i="0" u="none" strike="noStrike" kern="1400" baseline="0">
                <a:solidFill>
                  <a:srgbClr val="002060"/>
                </a:solidFill>
                <a:cs typeface="B Nazanin" panose="00000400000000000000" pitchFamily="2" charset="-78"/>
              </a:rPr>
              <a:t>کسب رضایت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46A925-2D02-47DF-AC6C-C75472C264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r>
              <a:rPr lang="fa-IR" b="1" i="0" u="none" strike="noStrike" baseline="0" dirty="0">
                <a:cs typeface="B Nazanin" panose="00000400000000000000" pitchFamily="2" charset="-78"/>
              </a:rPr>
              <a:t>کسب رضایت از بیمار یعنی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: دادن اجازه ی مداخله پزشکی با استقلال کامل از طرف بیمار.</a:t>
            </a:r>
          </a:p>
          <a:p>
            <a:pPr marR="0" lvl="0" rtl="1"/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رضایت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به معنی قبول درمان است و مفهوم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کسب رضایت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 به معنی امتناع از درمان نیز  بکار می رود. </a:t>
            </a:r>
          </a:p>
          <a:p>
            <a:pPr marL="1428750" lvl="2" indent="-514350">
              <a:buFont typeface="+mj-lt"/>
              <a:buAutoNum type="arabicPeriod"/>
            </a:pPr>
            <a:r>
              <a:rPr lang="fa-IR" sz="2800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بیمار حق دارد</a:t>
            </a:r>
            <a:r>
              <a:rPr lang="fa-IR" sz="2800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در ارتباط با مراقبت های خود تصمیم بگیرد.</a:t>
            </a:r>
          </a:p>
          <a:p>
            <a:pPr marL="1428750" lvl="2" indent="-514350">
              <a:buFont typeface="+mj-lt"/>
              <a:buAutoNum type="arabicPeriod"/>
            </a:pPr>
            <a:r>
              <a:rPr lang="fa-IR" sz="2800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بیمار حق دارد</a:t>
            </a:r>
            <a:r>
              <a:rPr lang="fa-IR" sz="2800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اطلاعات برای تصمیم گیری را در اختیار</a:t>
            </a:r>
            <a:r>
              <a:rPr lang="fa-IR" sz="3200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بگیرد.</a:t>
            </a:r>
          </a:p>
          <a:p>
            <a:pPr marL="1428750" lvl="2" indent="-514350">
              <a:buFont typeface="+mj-lt"/>
              <a:buAutoNum type="arabicPeriod"/>
            </a:pPr>
            <a:endParaRPr lang="fa-IR" sz="3200" b="0" i="0" u="none" strike="noStrike" baseline="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بیمار حق دارد از درمان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امتناع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 ورزد.  در اینخصوص نگاه اسلام و تاثیر تصیم بر خانواده  نیز بایست  در نظر داشت.</a:t>
            </a:r>
          </a:p>
        </p:txBody>
      </p:sp>
    </p:spTree>
    <p:extLst>
      <p:ext uri="{BB962C8B-B14F-4D97-AF65-F5344CB8AC3E}">
        <p14:creationId xmlns:p14="http://schemas.microsoft.com/office/powerpoint/2010/main" val="177750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65C6F-2CE3-4A83-8A9B-81B203BF8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1"/>
            <a:r>
              <a:rPr lang="fa-IR" b="1" i="0" u="none" strike="noStrike" kern="1400" baseline="0">
                <a:solidFill>
                  <a:srgbClr val="002060"/>
                </a:solidFill>
                <a:cs typeface="B Nazanin" panose="00000400000000000000" pitchFamily="2" charset="-78"/>
              </a:rPr>
              <a:t>قانون و اجزاء آشکار سازی </a:t>
            </a:r>
            <a:endParaRPr lang="en-US" b="1" i="0" u="none" strike="noStrike" kern="1400" baseline="0">
              <a:solidFill>
                <a:srgbClr val="00206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E64CDE-3018-4118-8A4F-80D306B205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r>
              <a:rPr lang="fa-IR" b="0" i="0" u="none" strike="noStrike" baseline="0">
                <a:cs typeface="B Nazanin" panose="00000400000000000000" pitchFamily="2" charset="-78"/>
              </a:rPr>
              <a:t>اجزاء آشکارسازی طبق قانون کانادا و قانون عام عبارتند از:</a:t>
            </a:r>
          </a:p>
          <a:p>
            <a:pPr marR="7200" lvl="0" rtl="1"/>
            <a:r>
              <a:rPr lang="fa-IR" b="1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توضیح دادن درباره درمان و اثرات قابل انتظار درمان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 ( مثلاً  مدت اقامت در بیمارستان، مدت زمان لازم برای بهبودی، محدود شدن فعالیت روزانه و اسکار زخم)</a:t>
            </a:r>
          </a:p>
          <a:p>
            <a:pPr marR="0" lvl="0" rtl="1"/>
            <a:r>
              <a:rPr lang="fa-IR" b="0" i="0" u="none" strike="noStrike" baseline="0">
                <a:cs typeface="B Nazanin" panose="00000400000000000000" pitchFamily="2" charset="-78"/>
              </a:rPr>
              <a:t>دادن اطلاعات راجع به </a:t>
            </a:r>
            <a:r>
              <a:rPr lang="fa-IR" b="1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دیگر اقدامات درمانی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  و بیان منافع و مضرات احتمالی آنها</a:t>
            </a:r>
          </a:p>
          <a:p>
            <a:pPr marR="0" lvl="0" rtl="1"/>
            <a:r>
              <a:rPr lang="fa-IR" b="1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بیان عوارض سرپیچی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 از درمان یا تاخیر در شروع آن</a:t>
            </a:r>
          </a:p>
          <a:p>
            <a:pPr marR="0" lvl="0" rtl="1"/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دادن فرصت به بیمار تا سوالات خود را بپرسد.</a:t>
            </a:r>
          </a:p>
          <a:p>
            <a:pPr marR="0" lvl="0" rtl="1"/>
            <a:r>
              <a:rPr lang="fa-IR" b="1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پاسخ  پزشک به سولات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  و درخواستهای بیمار</a:t>
            </a:r>
            <a:endParaRPr lang="en-US" b="0" i="0" u="none" strike="noStrike" baseline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6047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D6F2D-84EC-49DE-B2A3-20FEF02F9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1"/>
            <a:r>
              <a:rPr lang="fa-IR" b="1" i="0" u="none" strike="noStrike" kern="1400" baseline="0">
                <a:solidFill>
                  <a:srgbClr val="002060"/>
                </a:solidFill>
                <a:cs typeface="B Nazanin" panose="00000400000000000000" pitchFamily="2" charset="-78"/>
              </a:rPr>
              <a:t>انصراف ( </a:t>
            </a:r>
            <a:r>
              <a:rPr lang="en-US" b="1" i="0" u="none" strike="noStrike" kern="1400" baseline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waiver</a:t>
            </a:r>
            <a:r>
              <a:rPr lang="fa-IR" b="1" i="0" u="none" strike="noStrike" kern="1400" baseline="0">
                <a:solidFill>
                  <a:srgbClr val="002060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)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0B1DAE-52FC-40B0-BD11-D5B028280A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endParaRPr lang="fa-IR" b="0" i="0" u="none" strike="noStrike" baseline="0" dirty="0">
              <a:cs typeface="B Nazanin" panose="00000400000000000000" pitchFamily="2" charset="-78"/>
            </a:endParaRPr>
          </a:p>
          <a:p>
            <a:pPr marR="0" lvl="0" rtl="1"/>
            <a:r>
              <a:rPr lang="ar-SA" b="0" i="0" u="none" strike="noStrike" baseline="0" dirty="0">
                <a:cs typeface="B Nazanin" panose="00000400000000000000" pitchFamily="2" charset="-78"/>
              </a:rPr>
              <a:t>یعنی بیمار بصورت داوطلبانه یک یا چند بخش از اطلاعات به او </a:t>
            </a:r>
            <a:r>
              <a:rPr lang="ar-SA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ارائه نشود</a:t>
            </a:r>
            <a:r>
              <a:rPr lang="ar-SA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. مثلا پیش آگهی وخیم سرطان یا عوارض درمان</a:t>
            </a:r>
          </a:p>
          <a:p>
            <a:pPr marR="0" lvl="0" rtl="1"/>
            <a:r>
              <a:rPr lang="ar-SA" b="0" i="0" u="none" strike="noStrike" baseline="0" dirty="0">
                <a:cs typeface="B Nazanin" panose="00000400000000000000" pitchFamily="2" charset="-78"/>
              </a:rPr>
              <a:t>پزشک در این مورد بایست خیلی </a:t>
            </a:r>
            <a:r>
              <a:rPr lang="ar-SA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احتیاط</a:t>
            </a:r>
            <a:r>
              <a:rPr lang="ar-SA" b="0" i="0" u="none" strike="noStrike" baseline="0" dirty="0">
                <a:cs typeface="B Nazanin" panose="00000400000000000000" pitchFamily="2" charset="-78"/>
              </a:rPr>
              <a:t> کند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.</a:t>
            </a:r>
          </a:p>
          <a:p>
            <a:pPr marR="0" lvl="0" rtl="1"/>
            <a:endParaRPr lang="fa-IR" b="0" i="0" u="none" strike="noStrike" baseline="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15431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CEB39-1F0A-42BD-9FB4-2EC2430A0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1"/>
            <a:r>
              <a:rPr lang="fa-IR" b="1" i="0" u="none" strike="noStrike" kern="1400" baseline="0">
                <a:solidFill>
                  <a:srgbClr val="002060"/>
                </a:solidFill>
                <a:cs typeface="B Nazanin" panose="00000400000000000000" pitchFamily="2" charset="-78"/>
              </a:rPr>
              <a:t>مصونیت درمانی (  </a:t>
            </a:r>
            <a:r>
              <a:rPr lang="en-US" b="1" i="0" u="none" strike="noStrike" kern="1400" baseline="0">
                <a:solidFill>
                  <a:srgbClr val="002060"/>
                </a:solidFill>
                <a:cs typeface="B Nazanin" panose="00000400000000000000" pitchFamily="2" charset="-78"/>
              </a:rPr>
              <a:t>Therapeutic privilege</a:t>
            </a:r>
            <a:r>
              <a:rPr lang="fa-IR" b="1" i="0" u="none" strike="noStrike" kern="1400" baseline="0">
                <a:solidFill>
                  <a:srgbClr val="002060"/>
                </a:solidFill>
                <a:cs typeface="B Nazanin" panose="00000400000000000000" pitchFamily="2" charset="-78"/>
              </a:rPr>
              <a:t>) </a:t>
            </a:r>
            <a:endParaRPr lang="en-US" b="1" i="0" u="none" strike="noStrike" kern="1400" baseline="0">
              <a:solidFill>
                <a:srgbClr val="00206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1ACF80-7C81-455B-967C-FFEBEE12CB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r>
              <a:rPr lang="fa-IR" b="1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مصونیت درمانی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 یعنی پزشک در جریان کسب رضایت از بیمار به او اطلاعات لازم را ارائه نکند  به این دلیل که گفتن اطلاعات باعث آسیب و رنج بیمار می شود.</a:t>
            </a:r>
          </a:p>
          <a:p>
            <a:pPr marR="0" lvl="0" rtl="1"/>
            <a:r>
              <a:rPr lang="fa-IR" b="0" i="0" u="none" strike="noStrike" baseline="0">
                <a:cs typeface="B Nazanin" panose="00000400000000000000" pitchFamily="2" charset="-78"/>
              </a:rPr>
              <a:t>در کانادا این قانون پذیرفته نیست و لذا پزشک باید اطلاعات را به بیمار بدهد و بیمار تصیم به پذیرش یا امتناع بگیرد.</a:t>
            </a:r>
          </a:p>
        </p:txBody>
      </p:sp>
    </p:spTree>
    <p:extLst>
      <p:ext uri="{BB962C8B-B14F-4D97-AF65-F5344CB8AC3E}">
        <p14:creationId xmlns:p14="http://schemas.microsoft.com/office/powerpoint/2010/main" val="3622733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26284-178D-43DD-A42D-7C68AC8F9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1"/>
            <a:r>
              <a:rPr lang="fa-IR" b="1" i="0" u="none" strike="noStrike" kern="1400" baseline="0">
                <a:solidFill>
                  <a:srgbClr val="002060"/>
                </a:solidFill>
                <a:cs typeface="B Nazanin" panose="00000400000000000000" pitchFamily="2" charset="-78"/>
              </a:rPr>
              <a:t>چگونگی آشکارسازی اطلاعات در عمل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EAE6AA-2FCC-445D-BFAF-6BDF5B030B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r>
              <a:rPr lang="fa-IR" b="0" i="0" u="none" strike="noStrike" baseline="0">
                <a:cs typeface="B Nazanin" panose="00000400000000000000" pitchFamily="2" charset="-78"/>
              </a:rPr>
              <a:t>آشکارسازی بایست یک روند و طی چند مرحله گفتگو باشد نه بصورت یک رخداد مقطعی</a:t>
            </a:r>
          </a:p>
          <a:p>
            <a:pPr marR="0" lvl="0" rtl="1"/>
            <a:r>
              <a:rPr lang="fa-IR" b="0" i="0" u="none" strike="noStrike" baseline="0">
                <a:cs typeface="B Nazanin" panose="00000400000000000000" pitchFamily="2" charset="-78"/>
              </a:rPr>
              <a:t>روند ارائه اطلاعات  هنگام ارتباط بیمار و پزشک باید موثر و کارا باشد.</a:t>
            </a:r>
          </a:p>
          <a:p>
            <a:pPr marR="0" lvl="0" rtl="1"/>
            <a:r>
              <a:rPr lang="fa-IR" b="0" i="0" u="none" strike="noStrike" baseline="0">
                <a:cs typeface="B Nazanin" panose="00000400000000000000" pitchFamily="2" charset="-78"/>
              </a:rPr>
              <a:t>پزشک باید ارتباط خوب با بیمار برقرار کند  تا بیمار تشویق شود:</a:t>
            </a:r>
          </a:p>
          <a:p>
            <a:pPr marR="21600" lvl="0" rtl="1"/>
            <a:r>
              <a:rPr lang="fa-IR" b="0" i="0" u="none" strike="noStrike" baseline="0">
                <a:cs typeface="B Nazanin" panose="00000400000000000000" pitchFamily="2" charset="-78"/>
              </a:rPr>
              <a:t>اطلاعات شخصی خود را مطرح کند.</a:t>
            </a:r>
          </a:p>
          <a:p>
            <a:pPr marR="0" lvl="0" rtl="1"/>
            <a:r>
              <a:rPr lang="fa-IR" b="0" i="0" u="none" strike="noStrike" baseline="0">
                <a:cs typeface="B Nazanin" panose="00000400000000000000" pitchFamily="2" charset="-78"/>
              </a:rPr>
              <a:t>امید و نگرانی خود را بیان نماید.</a:t>
            </a:r>
          </a:p>
          <a:p>
            <a:pPr marR="0" lvl="0" rtl="1"/>
            <a:r>
              <a:rPr lang="fa-IR" b="0" i="0" u="none" strike="noStrike" baseline="0">
                <a:cs typeface="B Nazanin" panose="00000400000000000000" pitchFamily="2" charset="-78"/>
              </a:rPr>
              <a:t>پزشک همه اجزای آشکار سازی را درنظر بگیرد.</a:t>
            </a:r>
          </a:p>
        </p:txBody>
      </p:sp>
    </p:spTree>
    <p:extLst>
      <p:ext uri="{BB962C8B-B14F-4D97-AF65-F5344CB8AC3E}">
        <p14:creationId xmlns:p14="http://schemas.microsoft.com/office/powerpoint/2010/main" val="572280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BDDAE-486D-4177-BE44-FD3C3EE34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1"/>
            <a:r>
              <a:rPr lang="fa-IR" b="1" i="0" u="none" strike="noStrike" kern="1400" baseline="0">
                <a:solidFill>
                  <a:srgbClr val="002060"/>
                </a:solidFill>
                <a:cs typeface="B Nazanin" panose="00000400000000000000" pitchFamily="2" charset="-78"/>
              </a:rPr>
              <a:t>چگونگی آشکارسازی اطلاعات در عمل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089FFC-8BCE-434B-B402-87A5E870C6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R="0" lvl="0" rtl="1"/>
            <a:r>
              <a:rPr lang="fa-IR" b="0" i="0" u="none" strike="noStrike" baseline="0">
                <a:cs typeface="B Nazanin" panose="00000400000000000000" pitchFamily="2" charset="-78"/>
              </a:rPr>
              <a:t>هرگونه اطلاعاتی که یک فرد منطقی به آن نیاز دارد باید توسط پزشک به او ارائه شود.</a:t>
            </a:r>
          </a:p>
          <a:p>
            <a:pPr marR="0" lvl="0" rtl="1"/>
            <a:r>
              <a:rPr lang="fa-IR" b="0" i="0" u="none" strike="noStrike" baseline="0">
                <a:cs typeface="B Nazanin" panose="00000400000000000000" pitchFamily="2" charset="-78"/>
              </a:rPr>
              <a:t>پزشک لازم است </a:t>
            </a:r>
            <a:r>
              <a:rPr lang="fa-IR" b="1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تاثیر درمان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 بر موارد زیر را برای بیمار متذکر شود:</a:t>
            </a:r>
          </a:p>
          <a:p>
            <a:pPr marR="21600" lvl="0" rtl="1"/>
            <a:r>
              <a:rPr lang="fa-IR" b="0" i="0" u="none" strike="noStrike" baseline="0">
                <a:cs typeface="B Nazanin" panose="00000400000000000000" pitchFamily="2" charset="-78"/>
              </a:rPr>
              <a:t>شغل</a:t>
            </a:r>
          </a:p>
          <a:p>
            <a:pPr marR="0" lvl="0" rtl="1"/>
            <a:r>
              <a:rPr lang="fa-IR" b="0" i="0" u="none" strike="noStrike" baseline="0">
                <a:cs typeface="B Nazanin" panose="00000400000000000000" pitchFamily="2" charset="-78"/>
              </a:rPr>
              <a:t>درآمد</a:t>
            </a:r>
          </a:p>
          <a:p>
            <a:pPr marR="0" lvl="0" rtl="1"/>
            <a:r>
              <a:rPr lang="fa-IR" b="0" i="0" u="none" strike="noStrike" baseline="0">
                <a:cs typeface="B Nazanin" panose="00000400000000000000" pitchFamily="2" charset="-78"/>
              </a:rPr>
              <a:t>زندگی خانوادگی</a:t>
            </a:r>
          </a:p>
          <a:p>
            <a:pPr marR="0" lvl="0" rtl="1"/>
            <a:r>
              <a:rPr lang="fa-IR" b="0" i="0" u="none" strike="noStrike" baseline="0">
                <a:cs typeface="B Nazanin" panose="00000400000000000000" pitchFamily="2" charset="-78"/>
              </a:rPr>
              <a:t>سایر جنبه های شخصی بیمار </a:t>
            </a:r>
          </a:p>
          <a:p>
            <a:pPr marR="0" lvl="0" rtl="1"/>
            <a:r>
              <a:rPr lang="fa-IR" b="0" i="0" u="none" strike="noStrike" baseline="0">
                <a:cs typeface="B Nazanin" panose="00000400000000000000" pitchFamily="2" charset="-78"/>
              </a:rPr>
              <a:t>در آشکار سازی باورهای 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فرهنگی و مذهبی مد نظر بایستی قرار گیرد. بر خی فرهنگ ها مدل تصمیم گیری خانوادگی بر تصمیم گیری فردی ارجح است.</a:t>
            </a:r>
          </a:p>
          <a:p>
            <a:pPr marR="0" lvl="0" rtl="1"/>
            <a:r>
              <a:rPr lang="fa-IR" b="0" i="0" u="none" strike="noStrike" baseline="0">
                <a:cs typeface="B Nazanin" panose="00000400000000000000" pitchFamily="2" charset="-78"/>
              </a:rPr>
              <a:t>در هر جلسه آشکارسازی پزشک باید بیمار را </a:t>
            </a:r>
            <a:r>
              <a:rPr lang="fa-IR" b="1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به طرح سوال تشویق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 کند. </a:t>
            </a:r>
          </a:p>
          <a:p>
            <a:pPr marR="0" lvl="0" rtl="1"/>
            <a:r>
              <a:rPr lang="fa-IR" b="0" i="0" u="none" strike="noStrike" baseline="0">
                <a:cs typeface="B Nazanin" panose="00000400000000000000" pitchFamily="2" charset="-78"/>
              </a:rPr>
              <a:t>یک راه برای اینکه</a:t>
            </a:r>
            <a:r>
              <a:rPr lang="fa-IR" b="1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 اطمینان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 از اینکه  بیمار اطلاعات را درست فهمیده اینست که </a:t>
            </a:r>
            <a:r>
              <a:rPr lang="fa-IR" b="1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بیان اطلاعات از زبان خود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 نیز بیان نماید.</a:t>
            </a:r>
          </a:p>
          <a:p>
            <a:pPr marR="0" lvl="0" rtl="1"/>
            <a:r>
              <a:rPr lang="fa-IR" b="0" i="0" u="none" strike="noStrike" baseline="0">
                <a:cs typeface="B Nazanin" panose="00000400000000000000" pitchFamily="2" charset="-78"/>
              </a:rPr>
              <a:t>باید در هر جلسه مذاکرات، سوالات، پاسخها و ملاحظات فرهنگی و مذهبی </a:t>
            </a:r>
            <a:r>
              <a:rPr lang="fa-IR" b="1" i="0" u="sng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ثبت گردد</a:t>
            </a:r>
            <a:r>
              <a:rPr lang="fa-IR" b="0" i="0" u="sng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4790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3FD93-BCEB-4627-8D2C-9B553F67A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1"/>
            <a:r>
              <a:rPr lang="fa-IR" b="1" i="0" u="none" strike="noStrike" kern="1400" baseline="0">
                <a:solidFill>
                  <a:srgbClr val="002060"/>
                </a:solidFill>
                <a:cs typeface="B Nazanin" panose="00000400000000000000" pitchFamily="2" charset="-78"/>
              </a:rPr>
              <a:t>ظرفیت تصمیم گیری چیست؟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81329-7A55-4DCC-BDAC-B66DBF1F59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r>
              <a:rPr lang="fa-IR" b="1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ظرفیت از اجزاء اساسی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 یک رضایت نامه معتبر است.</a:t>
            </a:r>
          </a:p>
          <a:p>
            <a:pPr marR="0" lvl="0" rtl="1"/>
            <a:r>
              <a:rPr lang="fa-IR" b="0" i="0" u="none" strike="noStrike" baseline="0">
                <a:cs typeface="B Nazanin" panose="00000400000000000000" pitchFamily="2" charset="-78"/>
              </a:rPr>
              <a:t>ظرفیت تصمیم گیری عبارت است از </a:t>
            </a:r>
            <a:r>
              <a:rPr lang="fa-IR" b="1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توانایی درک اطلاعات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  مرتبط با تصمیم گیری و </a:t>
            </a:r>
            <a:r>
              <a:rPr lang="fa-IR" b="1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فهم عوارض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 قابل پیش بینی یک تصمیم.</a:t>
            </a:r>
          </a:p>
          <a:p>
            <a:pPr marR="0" lvl="0" rtl="1"/>
            <a:r>
              <a:rPr lang="fa-IR" b="0" i="0" u="none" strike="noStrike" baseline="0">
                <a:cs typeface="B Nazanin" panose="00000400000000000000" pitchFamily="2" charset="-78"/>
              </a:rPr>
              <a:t>هر تصمیم گیری  </a:t>
            </a:r>
            <a:r>
              <a:rPr lang="fa-IR" b="1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ظرفیت  اختصاصی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 خود را دارد.</a:t>
            </a:r>
          </a:p>
          <a:p>
            <a:pPr marR="0" lvl="0" rtl="1"/>
            <a:r>
              <a:rPr lang="fa-IR" b="0" i="0" u="none" strike="noStrike" baseline="0">
                <a:cs typeface="B Nazanin" panose="00000400000000000000" pitchFamily="2" charset="-78"/>
              </a:rPr>
              <a:t>ظرفیت ممکن است به </a:t>
            </a:r>
            <a:r>
              <a:rPr lang="fa-IR" b="1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مرور زمان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 تغییر کند. یک بیمار می تواند به علت هذیان قادر به تصمیم گیری نباشد و بعد ظرفیت تصمیم گیری پیدا کند.</a:t>
            </a:r>
          </a:p>
        </p:txBody>
      </p:sp>
    </p:spTree>
    <p:extLst>
      <p:ext uri="{BB962C8B-B14F-4D97-AF65-F5344CB8AC3E}">
        <p14:creationId xmlns:p14="http://schemas.microsoft.com/office/powerpoint/2010/main" val="9458708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3939D-7477-45BD-BC38-F75A15B92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1"/>
            <a:r>
              <a:rPr lang="fa-IR" b="1" i="0" u="none" strike="noStrike" kern="1400" baseline="0">
                <a:solidFill>
                  <a:srgbClr val="002060"/>
                </a:solidFill>
                <a:cs typeface="B Nazanin" panose="00000400000000000000" pitchFamily="2" charset="-78"/>
              </a:rPr>
              <a:t>ظرفیت تصمیم گیری از منظر اخلاق و قانون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A5F808-293D-483D-A7B3-81D0C26D2C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r>
              <a:rPr lang="fa-IR" b="0" i="0" u="none" strike="noStrike" baseline="0">
                <a:cs typeface="B Nazanin" panose="00000400000000000000" pitchFamily="2" charset="-78"/>
              </a:rPr>
              <a:t>از منظر اخلاق بر طبق:</a:t>
            </a:r>
          </a:p>
          <a:p>
            <a:pPr marR="14400" lvl="0" rtl="1"/>
            <a:r>
              <a:rPr lang="fa-IR" b="0" i="0" u="none" strike="noStrike" baseline="0">
                <a:cs typeface="B Nazanin" panose="00000400000000000000" pitchFamily="2" charset="-78"/>
              </a:rPr>
              <a:t>دو  اخلاقی </a:t>
            </a:r>
            <a:r>
              <a:rPr lang="fa-IR" b="1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خودمختاری و 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احترام به افراد،  بایستی به بیماران دارای ظرفیت  اجازه داد آگاهانه تصمیم بگیرند.</a:t>
            </a:r>
          </a:p>
          <a:p>
            <a:pPr marR="0" lvl="0" rtl="1"/>
            <a:r>
              <a:rPr lang="fa-IR" b="0" i="0" u="none" strike="noStrike" baseline="0">
                <a:cs typeface="B Nazanin" panose="00000400000000000000" pitchFamily="2" charset="-78"/>
              </a:rPr>
              <a:t>اصل سود رسانی </a:t>
            </a:r>
            <a:r>
              <a:rPr lang="en-US" b="0" i="0" u="none" strike="noStrike" baseline="0">
                <a:cs typeface="B Nazanin" panose="00000400000000000000" pitchFamily="2" charset="-78"/>
              </a:rPr>
              <a:t>(beneficence) </a:t>
            </a:r>
            <a:r>
              <a:rPr lang="fa-IR" b="0" i="0" u="none" strike="noStrike" baseline="0">
                <a:cs typeface="B Nazanin" panose="00000400000000000000" pitchFamily="2" charset="-78"/>
              </a:rPr>
              <a:t> پزشک باید  افراد بدون ظرفیت را از تصمیماتی که برای آنها مضر است و یا در صورت داشتن ظرفیت از آن احتراز می کرد، </a:t>
            </a:r>
            <a:r>
              <a:rPr lang="fa-IR" b="1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محافظت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 کند.</a:t>
            </a:r>
          </a:p>
          <a:p>
            <a:pPr marR="0" lvl="0" rtl="1"/>
            <a:r>
              <a:rPr lang="fa-IR" b="0" i="0" u="none" strike="noStrike" baseline="0">
                <a:cs typeface="B Nazanin" panose="00000400000000000000" pitchFamily="2" charset="-78"/>
              </a:rPr>
              <a:t>در قانون عام کانادا تمام بیماران </a:t>
            </a:r>
            <a:r>
              <a:rPr lang="fa-IR" b="1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دارای ظرفیت فرض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 می شوند.</a:t>
            </a:r>
          </a:p>
          <a:p>
            <a:pPr marR="0" lvl="0" rtl="1"/>
            <a:r>
              <a:rPr lang="fa-IR" b="0" i="0" u="none" strike="noStrike" baseline="0">
                <a:cs typeface="B Nazanin" panose="00000400000000000000" pitchFamily="2" charset="-78"/>
              </a:rPr>
              <a:t>در کانادا سنی وجود ندارد که زیر آن </a:t>
            </a:r>
            <a:r>
              <a:rPr lang="fa-IR" b="1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سن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 فرد بدون ظرفیت باشد. در </a:t>
            </a:r>
            <a:r>
              <a:rPr lang="fa-IR" b="1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فرهنگ اسلامی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 زیر سن بلوغ  کودک تحت ولایت پدر است و رضایت پدر باید اخذ شود.</a:t>
            </a:r>
          </a:p>
          <a:p>
            <a:pPr marR="0" lvl="0" rtl="1"/>
            <a:r>
              <a:rPr lang="fa-IR" b="0" i="0" u="none" strike="noStrike" baseline="0">
                <a:cs typeface="B Nazanin" panose="00000400000000000000" pitchFamily="2" charset="-78"/>
              </a:rPr>
              <a:t>اگر بیمار ظرفیت نداشت از </a:t>
            </a:r>
            <a:r>
              <a:rPr lang="fa-IR" b="1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تصمیم گیرنده جایگزین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 استفاده می شود.</a:t>
            </a:r>
          </a:p>
        </p:txBody>
      </p:sp>
    </p:spTree>
    <p:extLst>
      <p:ext uri="{BB962C8B-B14F-4D97-AF65-F5344CB8AC3E}">
        <p14:creationId xmlns:p14="http://schemas.microsoft.com/office/powerpoint/2010/main" val="24639041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1A0DE-028D-4D88-B20B-7E6B49FBD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1"/>
            <a:r>
              <a:rPr lang="fa-IR" b="1" i="0" u="none" strike="noStrike" kern="1400" baseline="0">
                <a:solidFill>
                  <a:srgbClr val="002060"/>
                </a:solidFill>
                <a:cs typeface="B Nazanin" panose="00000400000000000000" pitchFamily="2" charset="-78"/>
              </a:rPr>
              <a:t>چگونگی برخورد با موضوع ظرفیت درعمل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E03A1A-78D6-451E-8CAC-921167E2B2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پزشک در مواجهه با بیمار متوجه می شود که بیمار ظرفیت دارد یا ظرفیت ندارد (کما) یا مطمئن نیست که بیمارش ظرفیت دارد یا خیر( بیمار روانی)</a:t>
            </a:r>
          </a:p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.</a:t>
            </a:r>
          </a:p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سه شیوه برای ارزیابی ظرفیت بیمار عبارتند از:</a:t>
            </a:r>
          </a:p>
          <a:p>
            <a:pPr marL="514350" marR="21600" lvl="0" indent="-514350" rtl="1">
              <a:buFont typeface="+mj-lt"/>
              <a:buAutoNum type="arabicPeriod"/>
            </a:pPr>
            <a:r>
              <a:rPr lang="fa-IR" b="0" i="0" u="none" strike="noStrike" baseline="0" dirty="0">
                <a:cs typeface="B Nazanin" panose="00000400000000000000" pitchFamily="2" charset="-78"/>
              </a:rPr>
              <a:t>تستهای عملکرد شناختی</a:t>
            </a:r>
          </a:p>
          <a:p>
            <a:pPr marL="514350" marR="0" lvl="0" indent="-514350" rtl="1">
              <a:buFont typeface="+mj-lt"/>
              <a:buAutoNum type="arabicPeriod"/>
            </a:pPr>
            <a:r>
              <a:rPr lang="fa-IR" b="0" i="0" u="none" strike="noStrike" baseline="0" dirty="0">
                <a:cs typeface="B Nazanin" panose="00000400000000000000" pitchFamily="2" charset="-78"/>
              </a:rPr>
              <a:t>ارزیابی عمومی ظرفیت </a:t>
            </a:r>
          </a:p>
          <a:p>
            <a:pPr marL="514350" marR="0" lvl="0" indent="-514350" rtl="1">
              <a:buFont typeface="+mj-lt"/>
              <a:buAutoNum type="arabicPeriod"/>
            </a:pPr>
            <a:r>
              <a:rPr lang="fa-IR" b="0" i="0" u="none" strike="noStrike" baseline="0" dirty="0">
                <a:cs typeface="B Nazanin" panose="00000400000000000000" pitchFamily="2" charset="-78"/>
              </a:rPr>
              <a:t>ارزیابی اختصاصی ظرفیت</a:t>
            </a:r>
          </a:p>
        </p:txBody>
      </p:sp>
    </p:spTree>
    <p:extLst>
      <p:ext uri="{BB962C8B-B14F-4D97-AF65-F5344CB8AC3E}">
        <p14:creationId xmlns:p14="http://schemas.microsoft.com/office/powerpoint/2010/main" val="1457277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CA6A1-322B-4C83-A711-D331711F8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1"/>
            <a:r>
              <a:rPr lang="fa-IR" b="1" i="0" u="none" strike="noStrike" kern="1400" baseline="0">
                <a:solidFill>
                  <a:srgbClr val="002060"/>
                </a:solidFill>
                <a:cs typeface="B Nazanin" panose="00000400000000000000" pitchFamily="2" charset="-78"/>
              </a:rPr>
              <a:t>تصمیم گیری داوطلبانه چیست؟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125D4-3E12-4263-8B1D-F76D7A9C1E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R="0" lvl="0" rtl="1"/>
            <a:r>
              <a:rPr lang="fa-IR" b="0" i="0" u="none" strike="noStrike" baseline="0">
                <a:cs typeface="B Nazanin" panose="00000400000000000000" pitchFamily="2" charset="-78"/>
              </a:rPr>
              <a:t>تصمیم گیری داوطلبانه یعنی حق بیمار در تصمیم گیری </a:t>
            </a:r>
            <a:r>
              <a:rPr lang="fa-IR" b="1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درمانی فارغ از هرگونه تاثیر خارجی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.</a:t>
            </a:r>
          </a:p>
          <a:p>
            <a:pPr marR="0" lvl="0" rtl="1"/>
            <a:r>
              <a:rPr lang="fa-IR" b="0" i="0" u="none" strike="noStrike" baseline="0">
                <a:cs typeface="B Nazanin" panose="00000400000000000000" pitchFamily="2" charset="-78"/>
              </a:rPr>
              <a:t>موارد موثر بر تصمیم گیری داوطلبانه عبارتند از:</a:t>
            </a:r>
          </a:p>
          <a:p>
            <a:pPr marR="21600" lvl="0" rtl="1"/>
            <a:r>
              <a:rPr lang="fa-IR" b="1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زور  یا فشار :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 یعنی  اقدام به درمان با استفاده از مهارکننده های فیزیکی یا آرامبخش.</a:t>
            </a:r>
          </a:p>
          <a:p>
            <a:pPr marR="0" lvl="0" rtl="1"/>
            <a:r>
              <a:rPr lang="fa-IR" b="1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اجبار: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b="1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شیوهای گفتاری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 است که با آن بیمار مجبور به پذیرش  درمان می شود. مثلا اگر اجازه ازمایش ندهی از بیمارستان  مرخص می شوی.</a:t>
            </a:r>
          </a:p>
          <a:p>
            <a:pPr marR="0" lvl="0" rtl="1"/>
            <a:r>
              <a:rPr lang="fa-IR" b="1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فریب یا بازی دادن: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 یعنی دستکاری یا حذف تعمدی اطلاعات داده شده به بیمار برای وادار کردن او به قبول درمان. مثلا اگر احیاقلبی ریوی شوی حتما تا آخر عمر عارضه مغزی خواهی داشت.</a:t>
            </a:r>
          </a:p>
          <a:p>
            <a:pPr marR="0" lvl="0" rtl="1"/>
            <a:r>
              <a:rPr lang="fa-IR" b="0" i="0" u="none" strike="noStrike" baseline="0">
                <a:cs typeface="B Nazanin" panose="00000400000000000000" pitchFamily="2" charset="-78"/>
              </a:rPr>
              <a:t>تصیم گیری  داوطلبانه  بیمار به معنی </a:t>
            </a:r>
            <a:r>
              <a:rPr lang="fa-IR" b="1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نفی ترغیب  و متقاعد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 ساختن بیمار به پذرش یک توصیه درمانی نیست. </a:t>
            </a:r>
          </a:p>
          <a:p>
            <a:pPr marR="0" lvl="0" rtl="1"/>
            <a:r>
              <a:rPr lang="fa-IR" b="0" i="0" u="none" strike="noStrike" baseline="0">
                <a:cs typeface="B Nazanin" panose="00000400000000000000" pitchFamily="2" charset="-78"/>
              </a:rPr>
              <a:t>در ضمن ترغیب بایست بیمار در رد یا قبول پیشنهاد آزاد باشد. </a:t>
            </a:r>
          </a:p>
        </p:txBody>
      </p:sp>
    </p:spTree>
    <p:extLst>
      <p:ext uri="{BB962C8B-B14F-4D97-AF65-F5344CB8AC3E}">
        <p14:creationId xmlns:p14="http://schemas.microsoft.com/office/powerpoint/2010/main" val="32539518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1664A-57E6-49C0-87D6-02AB0B490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1"/>
            <a:r>
              <a:rPr lang="fa-IR" b="1" i="0" u="none" strike="noStrike" kern="1400" baseline="0">
                <a:solidFill>
                  <a:srgbClr val="002060"/>
                </a:solidFill>
                <a:cs typeface="B Nazanin" panose="00000400000000000000" pitchFamily="2" charset="-78"/>
              </a:rPr>
              <a:t>اهمیت تصمیم گیری داوطلبانه از منظر اخلاق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A22F37-18FC-4DCC-B58A-A754EEE13E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r>
              <a:rPr lang="fa-IR" b="0" i="0" u="none" strike="noStrike" baseline="0">
                <a:cs typeface="B Nazanin" panose="00000400000000000000" pitchFamily="2" charset="-78"/>
              </a:rPr>
              <a:t>تصمیم گیری داوطلبانه </a:t>
            </a:r>
            <a:r>
              <a:rPr lang="fa-IR" b="1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یک شرط لازم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 برای اخذ رضایت از بیمار است.</a:t>
            </a:r>
          </a:p>
          <a:p>
            <a:pPr marR="0" lvl="0" rtl="1"/>
            <a:r>
              <a:rPr lang="fa-IR" b="0" i="0" u="none" strike="noStrike" baseline="0">
                <a:cs typeface="B Nazanin" panose="00000400000000000000" pitchFamily="2" charset="-78"/>
              </a:rPr>
              <a:t>تصمیم گیری داوطلبانه بر پایه مفهیم مرتبطی شامل </a:t>
            </a:r>
            <a:r>
              <a:rPr lang="fa-IR" b="1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آزادی، خودمختاری و عدم وابستگی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 به غیر  بنا شده است.</a:t>
            </a:r>
          </a:p>
          <a:p>
            <a:pPr marR="0" lvl="0" rtl="1"/>
            <a:r>
              <a:rPr lang="fa-IR" b="1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هدف از روند کسب رضایت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 این است که بیمار در بهترین شرایط و بطور مستقل تصمیم بگیرد. ( یا بطور اساسی توسط دیگران کنترل نشود).</a:t>
            </a:r>
          </a:p>
        </p:txBody>
      </p:sp>
    </p:spTree>
    <p:extLst>
      <p:ext uri="{BB962C8B-B14F-4D97-AF65-F5344CB8AC3E}">
        <p14:creationId xmlns:p14="http://schemas.microsoft.com/office/powerpoint/2010/main" val="1926774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EEE4B-F102-4A32-93AD-D735DBACE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1"/>
            <a:r>
              <a:rPr lang="fa-IR" b="1" i="0" u="none" strike="noStrike" kern="1400" baseline="0">
                <a:solidFill>
                  <a:srgbClr val="002060"/>
                </a:solidFill>
                <a:cs typeface="B Nazanin" panose="00000400000000000000" pitchFamily="2" charset="-78"/>
              </a:rPr>
              <a:t>کسب رضایت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04B31C-D6DF-4CCA-9873-68927EA09E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r>
              <a:rPr lang="fa-IR" b="0" i="0" u="none" strike="noStrike" baseline="0">
                <a:cs typeface="B Nazanin" panose="00000400000000000000" pitchFamily="2" charset="-78"/>
              </a:rPr>
              <a:t>اجبار پزشکان برای اخذ رضایت به دو دلیل است:</a:t>
            </a:r>
          </a:p>
          <a:p>
            <a:pPr marR="21600" lvl="0" rtl="1"/>
            <a:r>
              <a:rPr lang="fa-IR" b="1" i="0" u="none" strike="noStrike" baseline="0">
                <a:cs typeface="B Nazanin" panose="00000400000000000000" pitchFamily="2" charset="-78"/>
              </a:rPr>
              <a:t>اصل اخلاقی </a:t>
            </a:r>
            <a:r>
              <a:rPr lang="fa-IR" b="1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استقلال بیمار</a:t>
            </a:r>
          </a:p>
          <a:p>
            <a:pPr marR="0" lvl="0" rtl="1"/>
            <a:r>
              <a:rPr lang="fa-IR" b="1" i="0" u="none" strike="noStrike" baseline="0">
                <a:cs typeface="B Nazanin" panose="00000400000000000000" pitchFamily="2" charset="-78"/>
              </a:rPr>
              <a:t>اصل اخلاقی </a:t>
            </a:r>
            <a:r>
              <a:rPr lang="fa-IR" b="1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احترام به اشخاص: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 یعنی امتناع کادر پزشکی از مداخله بدون اجازه خودداری کنند و بیماران را جهت اعمال کنترل خود بر زندگیشان تشویق کنند.</a:t>
            </a:r>
          </a:p>
        </p:txBody>
      </p:sp>
    </p:spTree>
    <p:extLst>
      <p:ext uri="{BB962C8B-B14F-4D97-AF65-F5344CB8AC3E}">
        <p14:creationId xmlns:p14="http://schemas.microsoft.com/office/powerpoint/2010/main" val="10987229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094E3-53A5-4FB5-ADFA-EBEDF21E8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1"/>
            <a:r>
              <a:rPr lang="fa-IR" b="1" i="0" u="none" strike="noStrike" kern="1400" baseline="0">
                <a:solidFill>
                  <a:srgbClr val="002060"/>
                </a:solidFill>
                <a:cs typeface="B Nazanin" panose="00000400000000000000" pitchFamily="2" charset="-78"/>
              </a:rPr>
              <a:t>اهمیت تصمیم گیری داوطلبانه از منظر قانون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6EDD9C-420E-4932-8E46-633A4D796C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r>
              <a:rPr lang="fa-IR" b="0" i="0" u="none" strike="noStrike" baseline="0">
                <a:cs typeface="B Nazanin" panose="00000400000000000000" pitchFamily="2" charset="-78"/>
              </a:rPr>
              <a:t>از منظر قانون داوطلبانه بودن تصمیمگیری  </a:t>
            </a:r>
            <a:r>
              <a:rPr lang="fa-IR" b="1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شرط لازم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 برای یک رضایت نامه معتبر است.</a:t>
            </a:r>
          </a:p>
          <a:p>
            <a:pPr marR="0" lvl="0" rtl="1"/>
            <a:r>
              <a:rPr lang="fa-IR" b="0" i="0" u="none" strike="noStrike" baseline="0">
                <a:cs typeface="B Nazanin" panose="00000400000000000000" pitchFamily="2" charset="-78"/>
              </a:rPr>
              <a:t>نمونه : استفاده از </a:t>
            </a:r>
            <a:r>
              <a:rPr lang="fa-IR" b="1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آرامبخش یا ایجاد خستگی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 در بیمار و در نهایت قبول بیمار به یک درمان یا پروسیجر درمانی مثلا بیهوشی نخایی</a:t>
            </a:r>
          </a:p>
          <a:p>
            <a:pPr marR="0" lvl="0" rtl="1"/>
            <a:r>
              <a:rPr lang="fa-IR" b="0" i="0" u="none" strike="noStrike" baseline="0">
                <a:cs typeface="B Nazanin" panose="00000400000000000000" pitchFamily="2" charset="-78"/>
              </a:rPr>
              <a:t>نمونه:  </a:t>
            </a:r>
            <a:r>
              <a:rPr lang="fa-IR" b="1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با تاخیر دادن اطلاعات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 به بیمار مثلا هنگامی که روی تخت عمل است و دیگر بیمار توان فکر کردن و تصمیم گیری ندارد.</a:t>
            </a:r>
          </a:p>
        </p:txBody>
      </p:sp>
    </p:spTree>
    <p:extLst>
      <p:ext uri="{BB962C8B-B14F-4D97-AF65-F5344CB8AC3E}">
        <p14:creationId xmlns:p14="http://schemas.microsoft.com/office/powerpoint/2010/main" val="36017574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64EC0-CC4E-48AD-ACE3-B371BEF9A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1"/>
            <a:r>
              <a:rPr lang="ar-SA" b="1" i="0" u="none" strike="noStrike" kern="1400" baseline="0">
                <a:solidFill>
                  <a:srgbClr val="002060"/>
                </a:solidFill>
                <a:cs typeface="B Nazanin" panose="00000400000000000000" pitchFamily="2" charset="-78"/>
              </a:rPr>
              <a:t>استثنائات </a:t>
            </a:r>
            <a:endParaRPr lang="fa-IR" b="1" i="0" u="none" strike="noStrike" kern="1400" baseline="0">
              <a:solidFill>
                <a:srgbClr val="00206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3025A5-AF7E-45CD-B007-10BB80BE64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r>
              <a:rPr lang="fa-IR" b="0" i="0" u="none" strike="noStrike" baseline="0">
                <a:cs typeface="B Nazanin" panose="00000400000000000000" pitchFamily="2" charset="-78"/>
              </a:rPr>
              <a:t>برخی قوانین اجازه شروع درمان بدون تمایل بیمار را  در بعضی شرایط می دهد . مثال</a:t>
            </a:r>
          </a:p>
          <a:p>
            <a:pPr marR="7200" lvl="0" rtl="1"/>
            <a:r>
              <a:rPr lang="fa-IR" b="0" i="0" u="none" strike="noStrike" baseline="0">
                <a:cs typeface="B Nazanin" panose="00000400000000000000" pitchFamily="2" charset="-78"/>
              </a:rPr>
              <a:t>بیماران مبتلا به یک </a:t>
            </a:r>
            <a:r>
              <a:rPr lang="fa-IR" b="1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بیماری مسری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 که بصورت غیر مسئولانه اجازه درمان را نمی دهند.</a:t>
            </a:r>
          </a:p>
          <a:p>
            <a:pPr marR="0" lvl="0" rtl="1"/>
            <a:r>
              <a:rPr lang="fa-IR" b="0" i="0" u="none" strike="noStrike" baseline="0">
                <a:cs typeface="B Nazanin" panose="00000400000000000000" pitchFamily="2" charset="-78"/>
              </a:rPr>
              <a:t>بیماران روانی که ممکن است به خود یا دیگران </a:t>
            </a:r>
            <a:r>
              <a:rPr lang="fa-IR" b="1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آسیب فوری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 وارد کنند. این بیماران را می شود بصورت اجباری در بیمارستان بستری کرد اما درمان بایست با رضایت او باشد مگر در مورد </a:t>
            </a:r>
            <a:r>
              <a:rPr lang="fa-IR" b="1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اورژانس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 که بیمار هم ظرفیت نداشته باشد. </a:t>
            </a:r>
            <a:endParaRPr lang="en-US" b="0" i="0" u="none" strike="noStrike" baseline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9481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1662D-9CEC-47FE-BE37-8BEC5E6B2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1"/>
            <a:r>
              <a:rPr lang="fa-IR" b="1" i="0" u="none" strike="noStrike" kern="1400" baseline="0">
                <a:solidFill>
                  <a:srgbClr val="002060"/>
                </a:solidFill>
                <a:cs typeface="B Nazanin" panose="00000400000000000000" pitchFamily="2" charset="-78"/>
              </a:rPr>
              <a:t>مطالعات تجربی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F70D31-27C6-42E2-8B82-479B40AB80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r>
              <a:rPr lang="fa-IR" b="1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محدویت 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بستری های غیر داوطلبانه بایستی با انتخاب بیمار باشد.  مثلا تا هنگام صبحانه از تخت بیرون نروید یک حدودیت است که آزادی بیمار را از بین می برد.</a:t>
            </a:r>
          </a:p>
          <a:p>
            <a:pPr marR="0" lvl="0" rtl="1"/>
            <a:r>
              <a:rPr lang="fa-IR" b="0" i="0" u="none" strike="noStrike" baseline="0">
                <a:cs typeface="B Nazanin" panose="00000400000000000000" pitchFamily="2" charset="-78"/>
              </a:rPr>
              <a:t>اگر بیمار در انتخاب نوع محدودیت مشارکت کند این موضوع  </a:t>
            </a:r>
            <a:r>
              <a:rPr lang="fa-IR" b="1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احساس مسئولیت و نشاط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 بیمار می شود. </a:t>
            </a:r>
          </a:p>
          <a:p>
            <a:pPr marR="0" lvl="0" rtl="1"/>
            <a:r>
              <a:rPr lang="fa-IR" b="1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بیماران سرپایی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 کمتر دچار فشار یا اجبار می شوند و بشستر ممکن است </a:t>
            </a:r>
            <a:r>
              <a:rPr lang="fa-IR" b="1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فریب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 بخورند.</a:t>
            </a:r>
          </a:p>
        </p:txBody>
      </p:sp>
    </p:spTree>
    <p:extLst>
      <p:ext uri="{BB962C8B-B14F-4D97-AF65-F5344CB8AC3E}">
        <p14:creationId xmlns:p14="http://schemas.microsoft.com/office/powerpoint/2010/main" val="8762456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54F03-D817-4F92-A6F4-88E8B92FE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1"/>
            <a:r>
              <a:rPr lang="fa-IR" b="1" i="0" u="none" strike="noStrike" kern="1400" baseline="0">
                <a:solidFill>
                  <a:srgbClr val="002060"/>
                </a:solidFill>
                <a:cs typeface="B Nazanin" panose="00000400000000000000" pitchFamily="2" charset="-78"/>
              </a:rPr>
              <a:t>چگونگی برخورد با تصمیم گیری داوطلبانه در عمل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F923ED-1A8D-4FE7-AD73-660023C6EC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R="0" lvl="0" rtl="1"/>
            <a:r>
              <a:rPr lang="fa-IR" b="0" i="0" u="none" strike="noStrike" baseline="0">
                <a:cs typeface="B Nazanin" panose="00000400000000000000" pitchFamily="2" charset="-78"/>
              </a:rPr>
              <a:t>فاکتورهای </a:t>
            </a:r>
            <a:r>
              <a:rPr lang="fa-IR" b="1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درونی و بیرونی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 می تواند بر تصمیم گیری بیمار اثر بگذارد.</a:t>
            </a:r>
          </a:p>
          <a:p>
            <a:pPr marR="0" lvl="0" rtl="1"/>
            <a:r>
              <a:rPr lang="fa-IR" b="1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فاکتور درونی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 مثلا درد سرطان که در این حالت اگر اقدام درمانی اورژانس نباشد باید اقدام درمانی موکول به زمانی شود که درد بیمار کنترل شده باشد.</a:t>
            </a:r>
          </a:p>
          <a:p>
            <a:pPr marR="0" lvl="0" rtl="1"/>
            <a:r>
              <a:rPr lang="fa-IR" b="0" i="0" u="none" strike="noStrike" baseline="0">
                <a:cs typeface="B Nazanin" panose="00000400000000000000" pitchFamily="2" charset="-78"/>
              </a:rPr>
              <a:t>اگر بخاطر خطرفوری  ایجاد محدودیت لازم بود از </a:t>
            </a:r>
            <a:r>
              <a:rPr lang="fa-IR" b="1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حداقل محدودیت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 استفاده شود. مثلا تحت نظر داشتن بجای بستن به تخت یا استفاده از آرامبخش. یا اگر احتمال سقوط از تخت باشد باید بجای بستن، بیمار را روی زمین قرار د اد.</a:t>
            </a:r>
          </a:p>
          <a:p>
            <a:pPr marR="0" lvl="0" rtl="1"/>
            <a:r>
              <a:rPr lang="fa-IR" b="0" i="0" u="none" strike="noStrike" baseline="0">
                <a:cs typeface="B Nazanin" panose="00000400000000000000" pitchFamily="2" charset="-78"/>
              </a:rPr>
              <a:t>در مراکز روانپزشکی </a:t>
            </a:r>
            <a:r>
              <a:rPr lang="fa-IR" b="1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وکیل بیمار می تواند به  پزشک کمک کند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 که  رضایت اخذ شده از روی اجبار نیست.</a:t>
            </a:r>
          </a:p>
          <a:p>
            <a:pPr marR="0" lvl="0" rtl="1"/>
            <a:r>
              <a:rPr lang="fa-IR" b="0" i="0" u="none" strike="noStrike" baseline="0">
                <a:cs typeface="B Nazanin" panose="00000400000000000000" pitchFamily="2" charset="-78"/>
              </a:rPr>
              <a:t>می توان  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بیمار را تشویق کرد  خانواده خود را در تصمیم گیری دخالت دهند. </a:t>
            </a:r>
          </a:p>
          <a:p>
            <a:pPr marR="0" lvl="0" rtl="1"/>
            <a:r>
              <a:rPr lang="fa-IR" b="0" i="0" u="none" strike="noStrike" baseline="0">
                <a:cs typeface="B Nazanin" panose="00000400000000000000" pitchFamily="2" charset="-78"/>
              </a:rPr>
              <a:t>اطلاع اگر کم داده شود 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فریب است .  اگر جهت دار داده شود احتمال فریب خوردن بیمار زیاد است. از بیمار بخواهید تا اطلاعاتی که پزشک داده است را </a:t>
            </a:r>
            <a:r>
              <a:rPr lang="fa-IR" b="1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مرور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 کند.</a:t>
            </a:r>
          </a:p>
          <a:p>
            <a:pPr marR="0" lvl="0" rtl="1"/>
            <a:r>
              <a:rPr lang="fa-IR" b="0" i="0" u="none" strike="noStrike" baseline="0">
                <a:cs typeface="B Nazanin" panose="00000400000000000000" pitchFamily="2" charset="-78"/>
              </a:rPr>
              <a:t>اگر بیمار منافع بالقوه درمان را پذیرفته و علیرغم تاکید بر خطرات بالقوه بر تصمیم خود 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اصرار دارد اینموضوع موید عدم فریب بیمار است.</a:t>
            </a:r>
          </a:p>
        </p:txBody>
      </p:sp>
    </p:spTree>
    <p:extLst>
      <p:ext uri="{BB962C8B-B14F-4D97-AF65-F5344CB8AC3E}">
        <p14:creationId xmlns:p14="http://schemas.microsoft.com/office/powerpoint/2010/main" val="1716621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D5391-5506-4B57-A67F-9042DB2FC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1"/>
            <a:r>
              <a:rPr lang="ar-SA" b="1" i="0" u="none" strike="noStrike" kern="1400" baseline="0">
                <a:solidFill>
                  <a:srgbClr val="002060"/>
                </a:solidFill>
                <a:cs typeface="B Nazanin" panose="00000400000000000000" pitchFamily="2" charset="-78"/>
              </a:rPr>
              <a:t>اجزاء کسب رضایت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265442-7186-4EF7-82AF-E35375556B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r>
              <a:rPr lang="fa-IR" b="1" i="0" u="none" strike="noStrike" baseline="0" dirty="0">
                <a:cs typeface="B Nazanin" panose="00000400000000000000" pitchFamily="2" charset="-78"/>
              </a:rPr>
              <a:t>این اجرائ عبارتند از:</a:t>
            </a:r>
          </a:p>
          <a:p>
            <a:pPr marL="514350" marR="7200" lvl="0" indent="-514350" rtl="1">
              <a:buFont typeface="+mj-lt"/>
              <a:buAutoNum type="arabicPeriod"/>
            </a:pP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ارائه اطلاعات </a:t>
            </a:r>
            <a:r>
              <a:rPr lang="en-US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( disclosure)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: 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یعنی در اختیار قرار دادن اطلاعات مربوطه از سوی پزشک و فهم آنها توسط بیمار.</a:t>
            </a:r>
          </a:p>
          <a:p>
            <a:pPr marL="514350" marR="7200" lvl="0" indent="-514350" rtl="1">
              <a:buFont typeface="+mj-lt"/>
              <a:buAutoNum type="arabicPeriod"/>
            </a:pPr>
            <a:endParaRPr lang="fa-IR" b="0" i="0" u="none" strike="noStrike" baseline="0" dirty="0">
              <a:cs typeface="B Nazanin" panose="00000400000000000000" pitchFamily="2" charset="-78"/>
            </a:endParaRPr>
          </a:p>
          <a:p>
            <a:pPr marL="514350" marR="0" lvl="0" indent="-514350" rtl="1">
              <a:buFont typeface="+mj-lt"/>
              <a:buAutoNum type="arabicPeriod"/>
            </a:pP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ظرفیت تصمیم گیری: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توانایی بیمار برای فهم اطلاعات  مربوطه و درک پیامدهای تصمیم گیری تا حدی که بهئ شکل منطقی  قابل پیش بینی باشد.</a:t>
            </a:r>
          </a:p>
          <a:p>
            <a:pPr marL="514350" marR="0" lvl="0" indent="-514350" rtl="1">
              <a:buFont typeface="+mj-lt"/>
              <a:buAutoNum type="arabicPeriod"/>
            </a:pPr>
            <a:endParaRPr lang="fa-IR" b="0" i="0" u="none" strike="noStrike" baseline="0" dirty="0">
              <a:cs typeface="B Nazanin" panose="00000400000000000000" pitchFamily="2" charset="-78"/>
            </a:endParaRPr>
          </a:p>
          <a:p>
            <a:pPr marL="514350" marR="0" lvl="0" indent="-514350" rtl="1">
              <a:buFont typeface="+mj-lt"/>
              <a:buAutoNum type="arabicPeriod"/>
            </a:pP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تصمیم داوطلبانه: 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یعنی حق بیمار در تصمیم گیری آزادانه و بدون </a:t>
            </a:r>
            <a:r>
              <a:rPr lang="fa-IR" b="1" i="0" u="none" strike="noStrike" baseline="0" dirty="0">
                <a:cs typeface="B Nazanin" panose="00000400000000000000" pitchFamily="2" charset="-78"/>
              </a:rPr>
              <a:t>فشار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 </a:t>
            </a:r>
            <a:r>
              <a:rPr lang="en-US" b="0" i="0" u="none" strike="noStrike" baseline="0" dirty="0">
                <a:cs typeface="B Nazanin" panose="00000400000000000000" pitchFamily="2" charset="-78"/>
              </a:rPr>
              <a:t>(force)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، </a:t>
            </a:r>
            <a:r>
              <a:rPr lang="fa-IR" b="1" i="0" u="none" strike="noStrike" baseline="0" dirty="0">
                <a:cs typeface="B Nazanin" panose="00000400000000000000" pitchFamily="2" charset="-78"/>
              </a:rPr>
              <a:t>اجبار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 </a:t>
            </a:r>
            <a:r>
              <a:rPr lang="en-US" b="0" i="0" u="none" strike="noStrike" baseline="0" dirty="0">
                <a:cs typeface="B Nazanin" panose="00000400000000000000" pitchFamily="2" charset="-78"/>
              </a:rPr>
              <a:t>( coercion)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و </a:t>
            </a:r>
            <a:r>
              <a:rPr lang="fa-IR" b="1" i="0" u="none" strike="noStrike" baseline="0" dirty="0">
                <a:cs typeface="B Nazanin" panose="00000400000000000000" pitchFamily="2" charset="-78"/>
              </a:rPr>
              <a:t>فریب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 </a:t>
            </a:r>
            <a:r>
              <a:rPr lang="en-US" b="0" i="0" u="none" strike="noStrike" baseline="0" dirty="0">
                <a:cs typeface="B Nazanin" panose="00000400000000000000" pitchFamily="2" charset="-78"/>
              </a:rPr>
              <a:t> ( manipulation)</a:t>
            </a:r>
            <a:endParaRPr lang="fa-IR" b="0" i="0" u="none" strike="noStrike" baseline="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52151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DD6B3-B222-403F-87A8-E9B88ADF3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1"/>
            <a:r>
              <a:rPr lang="fa-IR" b="1" i="0" u="none" strike="noStrike" kern="1400" baseline="0">
                <a:solidFill>
                  <a:srgbClr val="002060"/>
                </a:solidFill>
                <a:cs typeface="B Nazanin" panose="00000400000000000000" pitchFamily="2" charset="-78"/>
              </a:rPr>
              <a:t>کسب رضایت و قانون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C9D999-419E-431B-B823-083CB7D044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کسب رضایت ازبیمار یک</a:t>
            </a:r>
            <a:r>
              <a:rPr lang="fa-IR" b="1" i="0" u="none" strike="noStrike" baseline="0" dirty="0">
                <a:cs typeface="B Nazanin" panose="00000400000000000000" pitchFamily="2" charset="-78"/>
              </a:rPr>
              <a:t>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الزام قانونی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است.</a:t>
            </a:r>
          </a:p>
          <a:p>
            <a:pPr marR="0" lvl="0" rtl="1"/>
            <a:endParaRPr lang="fa-IR" b="0" i="0" u="none" strike="noStrike" baseline="0" dirty="0">
              <a:cs typeface="B Nazanin" panose="00000400000000000000" pitchFamily="2" charset="-78"/>
            </a:endParaRPr>
          </a:p>
          <a:p>
            <a:pPr marR="0" lvl="0" rtl="1"/>
            <a:r>
              <a:rPr lang="fa-IR" b="1" i="0" u="none" strike="noStrike" baseline="0" dirty="0">
                <a:cs typeface="B Nazanin" panose="00000400000000000000" pitchFamily="2" charset="-78"/>
              </a:rPr>
              <a:t>طبق قوانین عام:</a:t>
            </a:r>
          </a:p>
          <a:p>
            <a:pPr marL="1828800" marR="10800" lvl="3" indent="-457200">
              <a:buFont typeface="+mj-lt"/>
              <a:buAutoNum type="arabicPeriod"/>
            </a:pPr>
            <a:r>
              <a:rPr lang="fa-IR" sz="2400" b="0" i="0" u="none" strike="noStrike" baseline="0" dirty="0">
                <a:cs typeface="B Nazanin" panose="00000400000000000000" pitchFamily="2" charset="-78"/>
              </a:rPr>
              <a:t>درمان بدون رضایت وی نوعی </a:t>
            </a:r>
            <a:r>
              <a:rPr lang="fa-IR" sz="2400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ضرب و جرح </a:t>
            </a:r>
            <a:r>
              <a:rPr lang="fa-IR" sz="2400" b="0" i="0" u="none" strike="noStrike" baseline="0" dirty="0">
                <a:cs typeface="B Nazanin" panose="00000400000000000000" pitchFamily="2" charset="-78"/>
              </a:rPr>
              <a:t>تلقی می شود.</a:t>
            </a:r>
          </a:p>
          <a:p>
            <a:pPr marL="1828800" lvl="3" indent="-457200">
              <a:buFont typeface="+mj-lt"/>
              <a:buAutoNum type="arabicPeriod"/>
            </a:pPr>
            <a:r>
              <a:rPr lang="fa-IR" sz="2400" b="0" i="0" u="none" strike="noStrike" baseline="0" dirty="0">
                <a:cs typeface="B Nazanin" panose="00000400000000000000" pitchFamily="2" charset="-78"/>
              </a:rPr>
              <a:t>درمان بیماری که از او </a:t>
            </a:r>
            <a:r>
              <a:rPr lang="fa-IR" sz="2400" b="1" i="0" u="none" strike="noStrike" baseline="0" dirty="0">
                <a:cs typeface="B Nazanin" panose="00000400000000000000" pitchFamily="2" charset="-78"/>
              </a:rPr>
              <a:t>رضایت آگاهانه درست دریافت نشده</a:t>
            </a:r>
            <a:r>
              <a:rPr lang="fa-IR" sz="2400" b="0" i="0" u="none" strike="noStrike" baseline="0" dirty="0">
                <a:cs typeface="B Nazanin" panose="00000400000000000000" pitchFamily="2" charset="-78"/>
              </a:rPr>
              <a:t> یک نوعی</a:t>
            </a:r>
            <a:r>
              <a:rPr lang="fa-IR" sz="2400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قصور </a:t>
            </a:r>
            <a:r>
              <a:rPr lang="fa-IR" sz="2400" b="0" i="0" u="none" strike="noStrike" baseline="0" dirty="0">
                <a:cs typeface="B Nazanin" panose="00000400000000000000" pitchFamily="2" charset="-78"/>
              </a:rPr>
              <a:t>می باشد.</a:t>
            </a:r>
          </a:p>
        </p:txBody>
      </p:sp>
    </p:spTree>
    <p:extLst>
      <p:ext uri="{BB962C8B-B14F-4D97-AF65-F5344CB8AC3E}">
        <p14:creationId xmlns:p14="http://schemas.microsoft.com/office/powerpoint/2010/main" val="756741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64F31-CE33-46FB-A6F8-7792AC2A9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1"/>
            <a:r>
              <a:rPr lang="fa-IR" b="1" i="0" u="none" strike="noStrike" kern="1400" baseline="0">
                <a:solidFill>
                  <a:srgbClr val="002060"/>
                </a:solidFill>
                <a:cs typeface="B Nazanin" panose="00000400000000000000" pitchFamily="2" charset="-78"/>
              </a:rPr>
              <a:t>کسب رضایت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72ABED-3F84-4505-8E5F-EB3E558A38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روند کسب رضایت از بیمار می تواند جزء مهمی از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ارتباط موفق بین پزشک و بیمار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است.</a:t>
            </a:r>
          </a:p>
          <a:p>
            <a:pPr marR="0" lvl="0" rtl="1"/>
            <a:endParaRPr lang="fa-IR" b="0" i="0" u="none" strike="noStrike" baseline="0" dirty="0">
              <a:cs typeface="B Nazanin" panose="00000400000000000000" pitchFamily="2" charset="-78"/>
            </a:endParaRPr>
          </a:p>
          <a:p>
            <a:pPr marR="0" lvl="0" rtl="1"/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اثرات مثبت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ارتباط موثر پزشک با بیمار باعث موارد زیر می شود:</a:t>
            </a:r>
          </a:p>
          <a:p>
            <a:pPr marL="4171950" marR="28800" lvl="8" indent="-514350" algn="r" rtl="1">
              <a:buFont typeface="+mj-lt"/>
              <a:buAutoNum type="arabicPeriod"/>
            </a:pPr>
            <a:r>
              <a:rPr lang="fa-IR" sz="2400" b="0" i="0" u="none" strike="noStrike" baseline="0" dirty="0">
                <a:cs typeface="B Nazanin" panose="00000400000000000000" pitchFamily="2" charset="-78"/>
              </a:rPr>
              <a:t>بهبود سلامت روانی بیمار</a:t>
            </a:r>
          </a:p>
          <a:p>
            <a:pPr marL="4171950" lvl="8" indent="-514350" algn="r" rtl="1">
              <a:buFont typeface="+mj-lt"/>
              <a:buAutoNum type="arabicPeriod"/>
            </a:pPr>
            <a:r>
              <a:rPr lang="fa-IR" sz="2400" b="0" i="0" u="none" strike="noStrike" baseline="0" dirty="0">
                <a:cs typeface="B Nazanin" panose="00000400000000000000" pitchFamily="2" charset="-78"/>
              </a:rPr>
              <a:t>برطرف شدن علایم</a:t>
            </a:r>
          </a:p>
          <a:p>
            <a:pPr marL="4171950" lvl="8" indent="-514350" algn="r" rtl="1">
              <a:buFont typeface="+mj-lt"/>
              <a:buAutoNum type="arabicPeriod"/>
            </a:pPr>
            <a:r>
              <a:rPr lang="fa-IR" sz="2400" b="0" i="0" u="none" strike="noStrike" baseline="0" dirty="0">
                <a:cs typeface="B Nazanin" panose="00000400000000000000" pitchFamily="2" charset="-78"/>
              </a:rPr>
              <a:t>بهبود عملکر بیمار</a:t>
            </a:r>
          </a:p>
          <a:p>
            <a:pPr marL="4171950" lvl="8" indent="-514350" algn="r" rtl="1">
              <a:buFont typeface="+mj-lt"/>
              <a:buAutoNum type="arabicPeriod"/>
            </a:pPr>
            <a:r>
              <a:rPr lang="fa-IR" sz="2400" b="0" i="0" u="none" strike="noStrike" baseline="0" dirty="0">
                <a:cs typeface="B Nazanin" panose="00000400000000000000" pitchFamily="2" charset="-78"/>
              </a:rPr>
              <a:t>بهبود معیارهخای فیزیولوژیک </a:t>
            </a:r>
          </a:p>
          <a:p>
            <a:pPr marL="4171950" lvl="8" indent="-514350" algn="r" rtl="1">
              <a:buFont typeface="+mj-lt"/>
              <a:buAutoNum type="arabicPeriod"/>
            </a:pPr>
            <a:r>
              <a:rPr lang="fa-IR" sz="2400" b="0" i="0" u="none" strike="noStrike" baseline="0" dirty="0">
                <a:cs typeface="B Nazanin" panose="00000400000000000000" pitchFamily="2" charset="-78"/>
              </a:rPr>
              <a:t>کنترل درد</a:t>
            </a:r>
          </a:p>
          <a:p>
            <a:pPr marL="4171950" lvl="8" indent="-514350" algn="r" rtl="1">
              <a:buFont typeface="+mj-lt"/>
              <a:buAutoNum type="arabicPeriod"/>
            </a:pPr>
            <a:r>
              <a:rPr lang="fa-IR" sz="2400" b="0" i="0" u="none" strike="noStrike" baseline="0" dirty="0">
                <a:cs typeface="B Nazanin" panose="00000400000000000000" pitchFamily="2" charset="-78"/>
              </a:rPr>
              <a:t>افزایش تحمل درمان</a:t>
            </a:r>
          </a:p>
          <a:p>
            <a:pPr marL="4171950" lvl="8" indent="-514350" algn="r" rtl="1">
              <a:buFont typeface="+mj-lt"/>
              <a:buAutoNum type="arabicPeriod"/>
            </a:pPr>
            <a:r>
              <a:rPr lang="fa-IR" sz="2400" b="0" i="0" u="none" strike="noStrike" baseline="0" dirty="0">
                <a:cs typeface="B Nazanin" panose="00000400000000000000" pitchFamily="2" charset="-78"/>
              </a:rPr>
              <a:t>کاهش اضطراب</a:t>
            </a:r>
          </a:p>
        </p:txBody>
      </p:sp>
    </p:spTree>
    <p:extLst>
      <p:ext uri="{BB962C8B-B14F-4D97-AF65-F5344CB8AC3E}">
        <p14:creationId xmlns:p14="http://schemas.microsoft.com/office/powerpoint/2010/main" val="1590608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0D294-82EA-451B-B596-99C728D37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1"/>
            <a:r>
              <a:rPr lang="fa-IR" b="1" i="0" u="none" strike="noStrike" kern="1400" baseline="0">
                <a:solidFill>
                  <a:srgbClr val="002060"/>
                </a:solidFill>
                <a:cs typeface="B Nazanin" panose="00000400000000000000" pitchFamily="2" charset="-78"/>
              </a:rPr>
              <a:t>انواع کسب رضایت: 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3F4AA-0727-4A6C-83F8-D92F0A08CE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R="7200" lvl="0" rtl="1"/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ضمنی: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بیمار تمایل خود را برای انجام عمل یا اقدام درمانی با رفتار خوش نشان می دهد. مثل استین بالا زدن برای خونگیری</a:t>
            </a:r>
          </a:p>
          <a:p>
            <a:pPr marR="0" lvl="0" rtl="1"/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صریح </a:t>
            </a:r>
            <a:r>
              <a:rPr lang="fa-IR" b="1" i="0" u="none" strike="noStrike" baseline="0" dirty="0">
                <a:cs typeface="B Nazanin" panose="00000400000000000000" pitchFamily="2" charset="-78"/>
              </a:rPr>
              <a:t>: 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این رضایت برای درمانهای با ریسک و یا بیش از یک ناخوشی مختصر استفاده می شود.</a:t>
            </a:r>
          </a:p>
          <a:p>
            <a:pPr marR="0" lvl="0" rtl="1"/>
            <a:endParaRPr lang="fa-IR" b="0" i="0" u="none" strike="noStrike" baseline="0" dirty="0">
              <a:cs typeface="B Nazanin" panose="00000400000000000000" pitchFamily="2" charset="-78"/>
            </a:endParaRPr>
          </a:p>
          <a:p>
            <a:pPr marR="0" lvl="0" rtl="1"/>
            <a:r>
              <a:rPr lang="fa-IR" b="1" i="0" u="none" strike="noStrike" baseline="0" dirty="0">
                <a:cs typeface="B Nazanin" panose="00000400000000000000" pitchFamily="2" charset="-78"/>
              </a:rPr>
              <a:t>انواع کسب رضایت صریح: </a:t>
            </a:r>
          </a:p>
          <a:p>
            <a:pPr marL="1428750" marR="21600" lvl="2" indent="-514350">
              <a:buFont typeface="+mj-lt"/>
              <a:buAutoNum type="arabicPeriod"/>
            </a:pPr>
            <a:r>
              <a:rPr lang="fa-IR" sz="2800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شفاهی</a:t>
            </a:r>
          </a:p>
          <a:p>
            <a:pPr marL="1428750" lvl="2" indent="-514350">
              <a:buFont typeface="+mj-lt"/>
              <a:buAutoNum type="arabicPeriod"/>
            </a:pPr>
            <a:r>
              <a:rPr lang="fa-IR" sz="2800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کتبی</a:t>
            </a:r>
          </a:p>
          <a:p>
            <a:pPr marR="0" lvl="0" rtl="1"/>
            <a:endParaRPr lang="fa-IR" b="1" i="0" u="none" strike="noStrike" baseline="0" dirty="0">
              <a:cs typeface="B Nazanin" panose="00000400000000000000" pitchFamily="2" charset="-78"/>
            </a:endParaRPr>
          </a:p>
          <a:p>
            <a:pPr marR="0" lvl="0" rtl="1"/>
            <a:r>
              <a:rPr lang="ar-SA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رضایت نامه امضا شده</a:t>
            </a:r>
            <a:r>
              <a:rPr lang="ar-SA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ar-SA" b="0" i="0" u="none" strike="noStrike" baseline="0" dirty="0">
                <a:cs typeface="B Nazanin" panose="00000400000000000000" pitchFamily="2" charset="-78"/>
              </a:rPr>
              <a:t>گرچه سند است اما </a:t>
            </a:r>
            <a:r>
              <a:rPr lang="ar-SA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نمی تواند جایگزین </a:t>
            </a:r>
            <a:r>
              <a:rPr lang="ar-SA" b="1" i="0" u="sng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روند کسب رضایت</a:t>
            </a:r>
            <a:r>
              <a:rPr lang="ar-SA" b="0" i="0" u="sng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ar-SA" b="0" i="0" u="none" strike="noStrike" baseline="0" dirty="0">
                <a:cs typeface="B Nazanin" panose="00000400000000000000" pitchFamily="2" charset="-78"/>
              </a:rPr>
              <a:t>از بیمار گردد.</a:t>
            </a:r>
          </a:p>
        </p:txBody>
      </p:sp>
    </p:spTree>
    <p:extLst>
      <p:ext uri="{BB962C8B-B14F-4D97-AF65-F5344CB8AC3E}">
        <p14:creationId xmlns:p14="http://schemas.microsoft.com/office/powerpoint/2010/main" val="389003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37DEC-7C87-46A9-9E8C-849F4B35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1"/>
            <a:r>
              <a:rPr lang="ar-SA" b="1" i="0" u="none" strike="noStrike" kern="1400" baseline="0">
                <a:solidFill>
                  <a:srgbClr val="002060"/>
                </a:solidFill>
                <a:cs typeface="B Nazanin" panose="00000400000000000000" pitchFamily="2" charset="-78"/>
              </a:rPr>
              <a:t>کسب رضایت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38041C-6E02-4FE3-9461-6C45AEE7C7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R="0" lvl="0" rtl="1"/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اخذ رضایت می تواند سبب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موارد زیر می گردد:</a:t>
            </a:r>
          </a:p>
          <a:p>
            <a:pPr marL="2343150" marR="14400" lvl="4" indent="-514350">
              <a:buFont typeface="+mj-lt"/>
              <a:buAutoNum type="arabicPeriod"/>
            </a:pPr>
            <a:r>
              <a:rPr lang="fa-IR" sz="2800" b="0" i="0" u="none" strike="noStrike" baseline="0" dirty="0">
                <a:cs typeface="B Nazanin" panose="00000400000000000000" pitchFamily="2" charset="-78"/>
              </a:rPr>
              <a:t>خشنودی بیمار</a:t>
            </a:r>
          </a:p>
          <a:p>
            <a:pPr marL="2343150" lvl="4" indent="-514350">
              <a:buFont typeface="+mj-lt"/>
              <a:buAutoNum type="arabicPeriod"/>
            </a:pPr>
            <a:r>
              <a:rPr lang="fa-IR" sz="2800" b="0" i="0" u="none" strike="noStrike" baseline="0" dirty="0">
                <a:cs typeface="B Nazanin" panose="00000400000000000000" pitchFamily="2" charset="-78"/>
              </a:rPr>
              <a:t>همکاری بیمار برای درمان </a:t>
            </a:r>
          </a:p>
          <a:p>
            <a:pPr marL="2343150" lvl="4" indent="-514350">
              <a:buFont typeface="+mj-lt"/>
              <a:buAutoNum type="arabicPeriod"/>
            </a:pPr>
            <a:r>
              <a:rPr lang="fa-IR" sz="2800" b="0" i="0" u="none" strike="noStrike" baseline="0" dirty="0">
                <a:cs typeface="B Nazanin" panose="00000400000000000000" pitchFamily="2" charset="-78"/>
              </a:rPr>
              <a:t>نهایت افزایش برایند سلامت </a:t>
            </a:r>
          </a:p>
          <a:p>
            <a:pPr marL="2343150" lvl="4" indent="-514350">
              <a:buFont typeface="+mj-lt"/>
              <a:buAutoNum type="arabicPeriod"/>
            </a:pPr>
            <a:endParaRPr lang="fa-IR" sz="2800" b="0" i="0" u="none" strike="noStrike" baseline="0" dirty="0">
              <a:cs typeface="B Nazanin" panose="00000400000000000000" pitchFamily="2" charset="-78"/>
            </a:endParaRPr>
          </a:p>
          <a:p>
            <a:pPr marR="0" lvl="0" rtl="1"/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استثنائ برای اخذ رضایت: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درمان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اورژانس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بیماری که ظرفیت لازم برای تصمیم گیری را ندارد. </a:t>
            </a:r>
            <a:r>
              <a:rPr lang="fa-IR" b="1" i="0" u="sng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مشروط</a:t>
            </a:r>
            <a:r>
              <a:rPr lang="fa-IR" b="1" i="0" u="none" strike="noStrike" baseline="0" dirty="0"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به اینکه دلیلی در دست نباشد که بیمار در صورت ظرفیت داشتن، درمان مورد نظر را نخواهد پذیرفت.</a:t>
            </a:r>
          </a:p>
          <a:p>
            <a:pPr marR="0" lvl="0" rtl="1"/>
            <a:endParaRPr lang="fa-IR" b="0" i="0" u="none" strike="noStrike" baseline="0" dirty="0">
              <a:cs typeface="B Nazanin" panose="00000400000000000000" pitchFamily="2" charset="-78"/>
            </a:endParaRPr>
          </a:p>
          <a:p>
            <a:pPr marR="0" lvl="0" rtl="1"/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طرح مشکل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یعنی مشخص کردن مشکلی که بیمار با آن مراجعه کرده و ارائه یک لیست از گزینه درمانی.</a:t>
            </a:r>
          </a:p>
          <a:p>
            <a:pPr marR="0" lvl="0" rtl="1"/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تصمیم گیری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یعنی </a:t>
            </a:r>
            <a:r>
              <a:rPr lang="fa-IR" b="0" i="0" u="sng" strike="noStrike" baseline="0" dirty="0">
                <a:cs typeface="B Nazanin" panose="00000400000000000000" pitchFamily="2" charset="-78"/>
              </a:rPr>
              <a:t>انتخاب یکی از گزینه ها ی درمانی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  توسط بیمار</a:t>
            </a:r>
            <a:endParaRPr lang="en-US" b="0" i="0" u="none" strike="noStrike" baseline="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04206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954E2-97A7-4DDF-A492-977CA707A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1"/>
            <a:r>
              <a:rPr lang="fa-IR" b="1" i="0" u="none" strike="noStrike" kern="1400" baseline="0">
                <a:solidFill>
                  <a:srgbClr val="002060"/>
                </a:solidFill>
                <a:cs typeface="B Nazanin" panose="00000400000000000000" pitchFamily="2" charset="-78"/>
              </a:rPr>
              <a:t>آشکارسازی </a:t>
            </a:r>
            <a:r>
              <a:rPr lang="en-US" b="1" i="0" u="none" strike="noStrike" kern="1400" baseline="0">
                <a:solidFill>
                  <a:srgbClr val="002060"/>
                </a:solidFill>
                <a:cs typeface="B Nazanin" panose="00000400000000000000" pitchFamily="2" charset="-78"/>
              </a:rPr>
              <a:t>(</a:t>
            </a:r>
            <a:r>
              <a:rPr lang="en-US" b="1" i="0" u="none" strike="noStrike" kern="1400" baseline="0">
                <a:solidFill>
                  <a:srgbClr val="FF0000"/>
                </a:solidFill>
                <a:cs typeface="B Nazanin" panose="00000400000000000000" pitchFamily="2" charset="-78"/>
              </a:rPr>
              <a:t>disclosure)</a:t>
            </a:r>
            <a:endParaRPr lang="fa-IR" b="1" i="0" u="none" strike="noStrike" kern="1400" baseline="0">
              <a:solidFill>
                <a:srgbClr val="00206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71B5CE-DD7E-4907-80FF-411278AA87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R="0" lvl="0" rtl="1"/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آشکار سازی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یعنی ترکیب دو جز زیر :</a:t>
            </a:r>
          </a:p>
          <a:p>
            <a:pPr marL="1428750" marR="18000" lvl="2" indent="-514350">
              <a:buFont typeface="+mj-lt"/>
              <a:buAutoNum type="arabicPeriod"/>
            </a:pPr>
            <a:r>
              <a:rPr lang="fa-IR" sz="2800" b="0" i="0" u="none" strike="noStrike" baseline="0" dirty="0">
                <a:cs typeface="B Nazanin" panose="00000400000000000000" pitchFamily="2" charset="-78"/>
              </a:rPr>
              <a:t>دادن اطلاعات مرتبط با بیماری از سوی پزشک به بیمار</a:t>
            </a:r>
          </a:p>
          <a:p>
            <a:pPr marL="1428750" lvl="2" indent="-514350">
              <a:buFont typeface="+mj-lt"/>
              <a:buAutoNum type="arabicPeriod"/>
            </a:pPr>
            <a:r>
              <a:rPr lang="fa-IR" sz="2800" b="0" i="0" u="none" strike="noStrike" baseline="0" dirty="0">
                <a:cs typeface="B Nazanin" panose="00000400000000000000" pitchFamily="2" charset="-78"/>
              </a:rPr>
              <a:t>درک اطلاعات داده شده  توسط بیمار</a:t>
            </a:r>
          </a:p>
          <a:p>
            <a:pPr marL="1428750" lvl="2" indent="-514350">
              <a:buFont typeface="+mj-lt"/>
              <a:buAutoNum type="arabicPeriod"/>
            </a:pPr>
            <a:endParaRPr lang="fa-IR" sz="2800" b="0" i="0" u="none" strike="noStrike" baseline="0" dirty="0">
              <a:cs typeface="B Nazanin" panose="00000400000000000000" pitchFamily="2" charset="-78"/>
            </a:endParaRPr>
          </a:p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برای اعتبار داشتن آشکار سازی  وجود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این دو جز لازم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است.</a:t>
            </a:r>
          </a:p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آشکار سازی اطلاعات </a:t>
            </a:r>
            <a:r>
              <a:rPr lang="fa-IR" b="1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جز اساسی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یک رضایت نامه معتبر است.</a:t>
            </a:r>
          </a:p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در یک مطالعه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80 درصد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تمایل در خصوص جراحی خود داشتند</a:t>
            </a:r>
          </a:p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18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-6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درصد ترجیح می دهند از عوارض مرتبط با بیماری چیزی ندانند.</a:t>
            </a:r>
          </a:p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ارائه اطلاعات بصورت </a:t>
            </a:r>
            <a:r>
              <a:rPr lang="fa-IR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توام کتبی و شفاهی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موثر تر از توضیح شفاهی به تنهایی است.</a:t>
            </a:r>
          </a:p>
          <a:p>
            <a:pPr marR="0" lvl="0" rtl="1"/>
            <a:r>
              <a:rPr lang="fa-IR" b="0" i="0" u="none" strike="noStrike" baseline="0" dirty="0">
                <a:cs typeface="B Nazanin" panose="00000400000000000000" pitchFamily="2" charset="-78"/>
              </a:rPr>
              <a:t>استفاده از 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لوح فشرده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و</a:t>
            </a:r>
            <a:r>
              <a:rPr lang="fa-IR" b="0" i="0" u="none" strike="noStrike" baseline="0" dirty="0">
                <a:solidFill>
                  <a:srgbClr val="FF0000"/>
                </a:solidFill>
                <a:cs typeface="B Nazanin" panose="00000400000000000000" pitchFamily="2" charset="-78"/>
              </a:rPr>
              <a:t> نوار ویدئو </a:t>
            </a:r>
            <a:r>
              <a:rPr lang="fa-IR" b="0" i="0" u="none" strike="noStrike" baseline="0" dirty="0">
                <a:cs typeface="B Nazanin" panose="00000400000000000000" pitchFamily="2" charset="-78"/>
              </a:rPr>
              <a:t>نیز کمک می کند.</a:t>
            </a:r>
          </a:p>
        </p:txBody>
      </p:sp>
    </p:spTree>
    <p:extLst>
      <p:ext uri="{BB962C8B-B14F-4D97-AF65-F5344CB8AC3E}">
        <p14:creationId xmlns:p14="http://schemas.microsoft.com/office/powerpoint/2010/main" val="3958896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73E81-7C2B-42FF-896D-7001D049A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1"/>
            <a:r>
              <a:rPr lang="fa-IR" b="1" i="0" u="none" strike="noStrike" kern="1400" baseline="0">
                <a:solidFill>
                  <a:srgbClr val="002060"/>
                </a:solidFill>
                <a:cs typeface="B Nazanin" panose="00000400000000000000" pitchFamily="2" charset="-78"/>
              </a:rPr>
              <a:t> اهمیت آشکار سازی از نظر اخلاق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D16874-5EEC-4AA2-ADD8-3FA928BD73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r>
              <a:rPr lang="fa-IR" b="0" i="0" u="none" strike="noStrike" baseline="0">
                <a:cs typeface="B Nazanin" panose="00000400000000000000" pitchFamily="2" charset="-78"/>
              </a:rPr>
              <a:t>با توجه اصل اخلاقی </a:t>
            </a:r>
            <a:r>
              <a:rPr lang="fa-IR" b="1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خودمختاری و محترم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 بودن اشخاص آشکار سازی سبب می گردد بیمار در تصمیم گیری مرتبط با با مراقبتهای درمانی خود دارای </a:t>
            </a:r>
            <a:r>
              <a:rPr lang="fa-IR" b="1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مشارکت آگاهانه و متقابل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 داشته باشد. </a:t>
            </a:r>
          </a:p>
          <a:p>
            <a:pPr marR="0" lvl="0" rtl="1"/>
            <a:r>
              <a:rPr lang="fa-IR" b="0" i="0" u="none" strike="noStrike" baseline="0">
                <a:cs typeface="B Nazanin" panose="00000400000000000000" pitchFamily="2" charset="-78"/>
              </a:rPr>
              <a:t>آشکار سازی سبب ارتباط </a:t>
            </a:r>
            <a:r>
              <a:rPr lang="fa-IR" b="1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پایدار و صادقانه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  در اتباط بین پزشک و بیمار می گردد. </a:t>
            </a:r>
          </a:p>
          <a:p>
            <a:pPr marR="0" lvl="0" rtl="1"/>
            <a:r>
              <a:rPr lang="fa-IR" b="0" i="0" u="none" strike="noStrike" baseline="0">
                <a:cs typeface="B Nazanin" panose="00000400000000000000" pitchFamily="2" charset="-78"/>
              </a:rPr>
              <a:t>در  کانادا استاندارد و معیار رایج برای ارائه اطلاعات ، </a:t>
            </a:r>
            <a:r>
              <a:rPr lang="fa-IR" b="1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فرد منطقی و معقول</a:t>
            </a:r>
            <a:r>
              <a:rPr lang="fa-IR" b="0" i="0" u="none" strike="noStrike" baseline="0">
                <a:solidFill>
                  <a:srgbClr val="FF0000"/>
                </a:solidFill>
                <a:cs typeface="B Nazanin" panose="00000400000000000000" pitchFamily="2" charset="-78"/>
              </a:rPr>
              <a:t> است. یعنی فردی که بطور منطقی بتواند با اطلاعات اخذ شده تصمیم بگیرد.</a:t>
            </a:r>
          </a:p>
        </p:txBody>
      </p:sp>
    </p:spTree>
    <p:extLst>
      <p:ext uri="{BB962C8B-B14F-4D97-AF65-F5344CB8AC3E}">
        <p14:creationId xmlns:p14="http://schemas.microsoft.com/office/powerpoint/2010/main" val="587006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~present</Template>
  <TotalTime>13</TotalTime>
  <Words>1911</Words>
  <Application>Microsoft Office PowerPoint</Application>
  <PresentationFormat>Widescreen</PresentationFormat>
  <Paragraphs>152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کسب رضایت</vt:lpstr>
      <vt:lpstr>کسب رضایت</vt:lpstr>
      <vt:lpstr>اجزاء کسب رضایت</vt:lpstr>
      <vt:lpstr>کسب رضایت و قانون</vt:lpstr>
      <vt:lpstr>کسب رضایت</vt:lpstr>
      <vt:lpstr>انواع کسب رضایت:  </vt:lpstr>
      <vt:lpstr>کسب رضایت</vt:lpstr>
      <vt:lpstr>آشکارسازی (disclosure)</vt:lpstr>
      <vt:lpstr> اهمیت آشکار سازی از نظر اخلاق</vt:lpstr>
      <vt:lpstr>قانون و اجزاء آشکار سازی </vt:lpstr>
      <vt:lpstr>انصراف ( waiver) </vt:lpstr>
      <vt:lpstr>مصونیت درمانی (  Therapeutic privilege) </vt:lpstr>
      <vt:lpstr>چگونگی آشکارسازی اطلاعات در عمل</vt:lpstr>
      <vt:lpstr>چگونگی آشکارسازی اطلاعات در عمل</vt:lpstr>
      <vt:lpstr>ظرفیت تصمیم گیری چیست؟</vt:lpstr>
      <vt:lpstr>ظرفیت تصمیم گیری از منظر اخلاق و قانون</vt:lpstr>
      <vt:lpstr>چگونگی برخورد با موضوع ظرفیت درعمل</vt:lpstr>
      <vt:lpstr>تصمیم گیری داوطلبانه چیست؟</vt:lpstr>
      <vt:lpstr>اهمیت تصمیم گیری داوطلبانه از منظر اخلاق</vt:lpstr>
      <vt:lpstr>اهمیت تصمیم گیری داوطلبانه از منظر قانون</vt:lpstr>
      <vt:lpstr>استثنائات </vt:lpstr>
      <vt:lpstr>مطالعات تجربی</vt:lpstr>
      <vt:lpstr>چگونگی برخورد با تصمیم گیری داوطلبانه در عمل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کسب رضایت</dc:title>
  <dc:creator>novin</dc:creator>
  <cp:lastModifiedBy>novin</cp:lastModifiedBy>
  <cp:revision>3</cp:revision>
  <dcterms:created xsi:type="dcterms:W3CDTF">2020-10-22T22:52:54Z</dcterms:created>
  <dcterms:modified xsi:type="dcterms:W3CDTF">2020-10-22T23:06:09Z</dcterms:modified>
</cp:coreProperties>
</file>