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810D-0622-4632-9971-E45C39981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B0812-E9E6-43F0-941C-CFBB7A4E2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4F672-BE08-4C0B-A5D8-54FCA174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25475-D900-4D1E-B0D6-A0BA5EDC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A9E99-0E2D-4C01-9102-690F840A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5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0CF46-1D6A-4926-87FD-E548D6E2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E444F-CBA0-4999-8F00-0E45B885D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8D561-E05A-4DFE-81B4-4FF3E508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A3E53-14DA-4FAD-84AD-F3C2EF4A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62613-316D-43C4-9DFA-F858B2DF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7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048651-5D30-4CAC-98CE-D6346EF36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0AD86B-E178-4E5B-822B-D8A804F41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F5016-A603-44B9-BBF9-D0C2534B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D030B-8D8D-4BBA-B780-06612428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A309E-4CC6-4DDF-91AB-83DD8BA6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2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6DB8-ECAF-4B05-AC69-667136E5A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rtl="1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0378D-D0A8-4216-A8A7-CBC4256663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3pPr algn="just" rtl="1"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37B35-7055-4549-A233-117E6B6F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21AF0-E81A-4F8A-A57B-F4E7AC7A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169EB-6C00-4275-BF50-6936F4A1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38F6-99DB-4DFB-BE11-1D0B39DE1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C5A24-9DF3-421E-B2EE-ACD791D95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1C636-646F-40B4-8E6B-5481CC09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A7B5-2917-4D72-A778-7AFBF8F7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2B255-7123-47CA-87D7-481C6086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AFDB-4D61-4C45-BECC-D24AD8B70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EF11D-B37C-4262-9D94-80CC500D4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16E3A-402E-40B4-A842-9CFF6C22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26D21-50A2-4E79-BF79-F5EE8619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618A1-CAFC-401C-A6FA-BCBE84D8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4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23A03-F323-4C61-8DDF-7A9CC718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07A91-D95B-4DA4-BA9D-CCF7771EF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434A1-994B-4B8B-B3A6-0B80133C2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3EDFB-13E5-401B-8B3C-B7EF77891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58BF8-1406-41B4-A318-491D0B1D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E6C10-7333-4063-9A6C-72D0456E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8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1C60-9999-4BB6-829B-874E107D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B0DD7-7C15-4BCF-BCFF-67285680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A1922-7AD7-4AE3-AF51-6FC7B48E9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BA657-7172-4F26-8A2E-DCF34E06FB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E45441-2E74-4CCF-B098-21ECF2118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F0CD5-E7B1-4E24-AF7B-9FA9BBC9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B4DEA0-D5B4-4FD4-A6A0-98A02F7D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D048D5-885D-4B0F-8710-0977F522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2164-CA96-4317-A423-534F6E1B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35209-C20A-414D-81D5-2E85DAB0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360B0B-DD73-4AAA-972E-B54739E6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1ACA0-2BBE-46F2-8168-FFF68721C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40D3D-C57B-4C60-BA9E-CE406EDC4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8BE27-18D9-4417-BBBA-50FA868A0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D6313-4CE0-4EFA-9E77-E594D1C5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3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0EF4-5349-4840-8E70-E016345BF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4ADA3-4B7A-40F6-8FA8-57787D193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D5644-70DC-4445-8E48-A0DE97DDD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DF3D2-A591-4C15-83A6-D4910BA7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11064-3951-4D04-819C-3B95FC68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4DA92-668E-4A0D-BA22-8928483B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8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4F65-871F-4C66-9D88-3B33505EB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00CAE0-BE8B-42FA-9735-8C902B319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2BD5B-87FC-4516-A96E-B808EAE7D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CB73-6001-4FD5-BB6D-A90E4F8D9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36264-CE10-427A-97F4-8FEB93CC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6B2FB-4F9E-41EA-AD55-81AFF68F4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3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CAF831-7660-418F-B406-EE9805D6C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209B4-3414-4FCC-9F8A-9F1A0AAC6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8711F-DF31-427F-9249-06ED1077C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68320-D8F2-42C8-BCBD-2F4CB91D6537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ACB48-14E8-4062-88F5-F0861F425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66863-2E25-43B4-A1E5-E177EECA0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69717-C573-4C27-837D-641151EFD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7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just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11B1-66B1-4061-847F-1E8571E9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کسب رضایت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6A925-2D02-47DF-AC6C-C75472C26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کسب رضایت از بیمار یعنی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: دادن اجازه ی مداخله پزشکی با استقلال کامل از طرف بیمار.</a:t>
            </a: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رضایت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به معنی قبول درمان است و مفهوم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کسب رضایت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 به معنی امتناع از درمان نیز  بکار می رود. 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 حق دارد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در ارتباط با مراقبت های خود تصمیم بگیرد.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بیمار حق دارد</a:t>
            </a: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اطلاعات برای تصمیم گیری را در اختیار</a:t>
            </a:r>
            <a:r>
              <a:rPr lang="fa-IR" sz="32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بگیرد.</a:t>
            </a:r>
          </a:p>
          <a:p>
            <a:pPr marL="1428750" lvl="2" indent="-514350">
              <a:buFont typeface="+mj-lt"/>
              <a:buAutoNum type="arabicPeriod"/>
            </a:pPr>
            <a:endParaRPr lang="fa-IR" sz="3200" b="0" i="0" u="none" strike="noStrike" baseline="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بیمار حق دارد از درمان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امتناع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ورزد.  در اینخصوص نگاه اسلام و تاثیر تصیم بر خانواده  نیز بایست  در نظر داشت.</a:t>
            </a:r>
          </a:p>
        </p:txBody>
      </p:sp>
    </p:spTree>
    <p:extLst>
      <p:ext uri="{BB962C8B-B14F-4D97-AF65-F5344CB8AC3E}">
        <p14:creationId xmlns:p14="http://schemas.microsoft.com/office/powerpoint/2010/main" val="17775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5C6F-2CE3-4A83-8A9B-81B203BF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قانون و اجزاء آشکار سازی </a:t>
            </a:r>
            <a:endParaRPr lang="en-US" b="1" i="0" u="none" strike="noStrike" kern="1400" baseline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64CDE-3018-4118-8A4F-80D306B205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اجزاء آشکارسازی طبق قانون کانادا و قانون عام عبارتند از:</a:t>
            </a:r>
          </a:p>
          <a:p>
            <a:pPr marR="720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توضیح دادن درباره درمان و اثرات قابل انتظار درمان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( مثلاً  مدت اقامت در بیمارستان، مدت زمان لازم برای بهبودی، محدود شدن فعالیت روزانه و اسکار زخم)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دادن اطلاعات راجع به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دیگر اقدامات درمانی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 و بیان منافع و مضرات احتمالی آنها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بیان عوارض سرپیچی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از درمان یا تاخیر در شروع آن</a:t>
            </a:r>
          </a:p>
          <a:p>
            <a:pPr marR="0" lvl="0" rtl="1"/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دادن فرصت به بیمار تا سوالات خود را بپرسد.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پاسخ  پزشک به سولات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 و درخواستهای بیمار</a:t>
            </a:r>
            <a:endParaRPr lang="en-US" b="0" i="0" u="none" strike="noStrike" baseline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6047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6F2D-84EC-49DE-B2A3-20FEF02F9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انصراف ( </a:t>
            </a:r>
            <a:r>
              <a:rPr lang="en-US" b="1" i="0" u="none" strike="noStrike" kern="1400" baseline="0">
                <a:solidFill>
                  <a:srgbClr val="00206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waiver</a:t>
            </a:r>
            <a:r>
              <a:rPr lang="fa-IR" b="1" i="0" u="none" strike="noStrike" kern="1400" baseline="0">
                <a:solidFill>
                  <a:srgbClr val="00206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B1DAE-52FC-40B0-BD11-D5B028280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ar-SA" b="0" i="0" u="none" strike="noStrike" baseline="0" dirty="0">
                <a:cs typeface="B Nazanin" panose="00000400000000000000" pitchFamily="2" charset="-78"/>
              </a:rPr>
              <a:t>یعنی بیمار بصورت داوطلبانه یک یا چند بخش از اطلاعات به او </a:t>
            </a:r>
            <a:r>
              <a:rPr lang="ar-SA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ارائه نشود</a:t>
            </a:r>
            <a:r>
              <a:rPr lang="ar-SA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. مثلا پیش آگهی وخیم سرطان یا عوارض درمان</a:t>
            </a:r>
          </a:p>
          <a:p>
            <a:pPr marR="0" lvl="0" rtl="1"/>
            <a:r>
              <a:rPr lang="ar-SA" b="0" i="0" u="none" strike="noStrike" baseline="0" dirty="0">
                <a:cs typeface="B Nazanin" panose="00000400000000000000" pitchFamily="2" charset="-78"/>
              </a:rPr>
              <a:t>پزشک در این مورد بایست خیلی </a:t>
            </a:r>
            <a:r>
              <a:rPr lang="ar-SA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احتیاط</a:t>
            </a:r>
            <a:r>
              <a:rPr lang="ar-SA" b="0" i="0" u="none" strike="noStrike" baseline="0" dirty="0">
                <a:cs typeface="B Nazanin" panose="00000400000000000000" pitchFamily="2" charset="-78"/>
              </a:rPr>
              <a:t> کند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543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CEB39-1F0A-42BD-9FB4-2EC2430A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مصونیت درمانی (  </a:t>
            </a:r>
            <a:r>
              <a:rPr lang="en-US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Therapeutic privilege</a:t>
            </a:r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) </a:t>
            </a:r>
            <a:endParaRPr lang="en-US" b="1" i="0" u="none" strike="noStrike" kern="1400" baseline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ACF80-7C81-455B-967C-FFEBEE12CB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مصونیت درمانی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یعنی پزشک در جریان کسب رضایت از بیمار به او اطلاعات لازم را ارائه نکند  به این دلیل که گفتن اطلاعات باعث آسیب و رنج بیمار می شود.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کانادا این قانون پذیرفته نیست و لذا پزشک باید اطلاعات را به بیمار بدهد و بیمار تصیم به پذیرش یا امتناع بگیرد.</a:t>
            </a:r>
          </a:p>
        </p:txBody>
      </p:sp>
    </p:spTree>
    <p:extLst>
      <p:ext uri="{BB962C8B-B14F-4D97-AF65-F5344CB8AC3E}">
        <p14:creationId xmlns:p14="http://schemas.microsoft.com/office/powerpoint/2010/main" val="3622733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26284-178D-43DD-A42D-7C68AC8F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چگونگی آشکارسازی اطلاعات در عمل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AE6AA-2FCC-445D-BFAF-6BDF5B030B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آشکارسازی بایست یک روند و طی چند مرحله گفتگو باشد نه بصورت یک رخداد مقطعی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روند ارائه اطلاعات  هنگام ارتباط بیمار و پزشک باید موثر و کارا باشد.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پزشک باید ارتباط خوب با بیمار برقرار کند  تا بیمار تشویق شود:</a:t>
            </a:r>
          </a:p>
          <a:p>
            <a:pPr marR="21600" lvl="0" rtl="1"/>
            <a:r>
              <a:rPr lang="fa-IR" b="0" i="0" u="none" strike="noStrike" baseline="0">
                <a:cs typeface="B Nazanin" panose="00000400000000000000" pitchFamily="2" charset="-78"/>
              </a:rPr>
              <a:t>اطلاعات شخصی خود را مطرح کند.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امید و نگرانی خود را بیان نماید.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پزشک همه اجزای آشکار سازی را درنظر بگیرد.</a:t>
            </a:r>
          </a:p>
        </p:txBody>
      </p:sp>
    </p:spTree>
    <p:extLst>
      <p:ext uri="{BB962C8B-B14F-4D97-AF65-F5344CB8AC3E}">
        <p14:creationId xmlns:p14="http://schemas.microsoft.com/office/powerpoint/2010/main" val="57228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DDAE-486D-4177-BE44-FD3C3EE34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چگونگی آشکارسازی اطلاعات در عمل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89FFC-8BCE-434B-B402-87A5E870C6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هرگونه اطلاعاتی که یک فرد منطقی به آن نیاز دارد باید توسط پزشک به او ارائه شود.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پزشک لازم است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تاثیر درمان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بر موارد زیر را برای بیمار متذکر شود:</a:t>
            </a:r>
          </a:p>
          <a:p>
            <a:pPr marR="21600" lvl="0" rtl="1"/>
            <a:r>
              <a:rPr lang="fa-IR" b="0" i="0" u="none" strike="noStrike" baseline="0">
                <a:cs typeface="B Nazanin" panose="00000400000000000000" pitchFamily="2" charset="-78"/>
              </a:rPr>
              <a:t>شغل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درآمد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زندگی خانوادگی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سایر جنبه های شخصی بیمار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آشکار سازی باورهای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فرهنگی و مذهبی مد نظر بایستی قرار گیرد. بر خی فرهنگ ها مدل تصمیم گیری خانوادگی بر تصمیم گیری فردی ارجح است.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هر جلسه آشکارسازی پزشک باید بیمار را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به طرح سوال تشویق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کند.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یک راه برای اینکه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اطمینان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از اینکه  بیمار اطلاعات را درست فهمیده اینست که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بیان اطلاعات از زبان خود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نیز بیان نماید.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باید در هر جلسه مذاکرات، سوالات، پاسخها و ملاحظات فرهنگی و مذهبی </a:t>
            </a:r>
            <a:r>
              <a:rPr lang="fa-IR" b="1" i="0" u="sng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ثبت گردد</a:t>
            </a:r>
            <a:r>
              <a:rPr lang="fa-IR" b="0" i="0" u="sng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790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FD93-BCEB-4627-8D2C-9B553F67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ظرفیت تصمیم گیری چیست؟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81329-7A55-4DCC-BDAC-B66DBF1F59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ظرفیت از اجزاء اساسی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یک رضایت نامه معتبر است.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ظرفیت تصمیم گیری عبارت است از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توانایی درک اطلاعات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 مرتبط با تصمیم گیری و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فهم عوارض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قابل پیش بینی یک تصمیم.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هر تصمیم گیری 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ظرفیت  اختصاصی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خود را دارد.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ظرفیت ممکن است به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مرور زمان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تغییر کند. یک بیمار می تواند به علت هذیان قادر به تصمیم گیری نباشد و بعد ظرفیت تصمیم گیری پیدا کند.</a:t>
            </a:r>
          </a:p>
        </p:txBody>
      </p:sp>
    </p:spTree>
    <p:extLst>
      <p:ext uri="{BB962C8B-B14F-4D97-AF65-F5344CB8AC3E}">
        <p14:creationId xmlns:p14="http://schemas.microsoft.com/office/powerpoint/2010/main" val="945870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3939D-7477-45BD-BC38-F75A15B9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ظرفیت تصمیم گیری از منظر اخلاق و قانون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5F808-293D-483D-A7B3-81D0C26D2C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از منظر اخلاق بر طبق:</a:t>
            </a:r>
          </a:p>
          <a:p>
            <a:pPr marR="14400" lvl="0" rtl="1"/>
            <a:r>
              <a:rPr lang="fa-IR" b="0" i="0" u="none" strike="noStrike" baseline="0">
                <a:cs typeface="B Nazanin" panose="00000400000000000000" pitchFamily="2" charset="-78"/>
              </a:rPr>
              <a:t>دو  اخلاقی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خودمختاری و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احترام به افراد،  بایستی به بیماران دارای ظرفیت  اجازه داد آگاهانه تصمیم بگیرند.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اصل سود رسانی </a:t>
            </a:r>
            <a:r>
              <a:rPr lang="en-US" b="0" i="0" u="none" strike="noStrike" baseline="0">
                <a:cs typeface="B Nazanin" panose="00000400000000000000" pitchFamily="2" charset="-78"/>
              </a:rPr>
              <a:t>(beneficence) </a:t>
            </a:r>
            <a:r>
              <a:rPr lang="fa-IR" b="0" i="0" u="none" strike="noStrike" baseline="0">
                <a:cs typeface="B Nazanin" panose="00000400000000000000" pitchFamily="2" charset="-78"/>
              </a:rPr>
              <a:t> پزشک باید  افراد بدون ظرفیت را از تصمیماتی که برای آنها مضر است و یا در صورت داشتن ظرفیت از آن احتراز می کرد،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محافظت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قانون عام کانادا تمام بیماران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دارای ظرفیت فرض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می شوند.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کانادا سنی وجود ندارد که زیر آن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سن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فرد بدون ظرفیت باشد. در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فرهنگ اسلامی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زیر سن بلوغ  کودک تحت ولایت پدر است و رضایت پدر باید اخذ شود.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اگر بیمار ظرفیت نداشت از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تصمیم گیرنده جایگزین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استفاده می شود.</a:t>
            </a:r>
          </a:p>
        </p:txBody>
      </p:sp>
    </p:spTree>
    <p:extLst>
      <p:ext uri="{BB962C8B-B14F-4D97-AF65-F5344CB8AC3E}">
        <p14:creationId xmlns:p14="http://schemas.microsoft.com/office/powerpoint/2010/main" val="2463904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1A0DE-028D-4D88-B20B-7E6B49FB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چگونگی برخورد با موضوع ظرفیت درعمل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03A1A-78D6-451E-8CAC-921167E2B2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پزشک در مواجهه با بیمار متوجه می شود که بیمار ظرفیت دارد یا ظرفیت ندارد (کما) یا مطمئن نیست که بیمارش ظرفیت دارد یا خیر( بیمار روانی)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سه شیوه برای ارزیابی ظرفیت بیمار عبارتند از:</a:t>
            </a:r>
          </a:p>
          <a:p>
            <a:pPr marL="514350" marR="2160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تستهای عملکرد شناختی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ارزیابی عمومی ظرفیت </a:t>
            </a: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0" i="0" u="none" strike="noStrike" baseline="0" dirty="0">
                <a:cs typeface="B Nazanin" panose="00000400000000000000" pitchFamily="2" charset="-78"/>
              </a:rPr>
              <a:t>ارزیابی اختصاصی ظرفیت</a:t>
            </a:r>
          </a:p>
        </p:txBody>
      </p:sp>
    </p:spTree>
    <p:extLst>
      <p:ext uri="{BB962C8B-B14F-4D97-AF65-F5344CB8AC3E}">
        <p14:creationId xmlns:p14="http://schemas.microsoft.com/office/powerpoint/2010/main" val="145727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A6A1-322B-4C83-A711-D331711F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تصمیم گیری داوطلبانه چیست؟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5D4-3E12-4263-8B1D-F76D7A9C1E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تصمیم گیری داوطلبانه یعنی حق بیمار در تصمیم گیری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درمانی فارغ از هرگونه تاثیر خارجی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موارد موثر بر تصمیم گیری داوطلبانه عبارتند از:</a:t>
            </a:r>
          </a:p>
          <a:p>
            <a:pPr marR="2160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زور  یا فشار :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یعنی  اقدام به درمان با استفاده از مهارکننده های فیزیکی یا آرامبخش.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اجبار: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شیوهای گفتاری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است که با آن بیمار مجبور به پذیرش  درمان می شود. مثلا اگر اجازه ازمایش ندهی از بیمارستان  مرخص می شوی.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فریب یا بازی دادن: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یعنی دستکاری یا حذف تعمدی اطلاعات داده شده به بیمار برای وادار کردن او به قبول درمان. مثلا اگر احیاقلبی ریوی شوی حتما تا آخر عمر عارضه مغزی خواهی داشت.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تصیم گیری  داوطلبانه  بیمار به معنی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نفی ترغیب  و متقاعد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ساختن بیمار به پذرش یک توصیه درمانی نیست.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ضمن ترغیب بایست بیمار در رد یا قبول پیشنهاد آزاد باشد. </a:t>
            </a:r>
          </a:p>
        </p:txBody>
      </p:sp>
    </p:spTree>
    <p:extLst>
      <p:ext uri="{BB962C8B-B14F-4D97-AF65-F5344CB8AC3E}">
        <p14:creationId xmlns:p14="http://schemas.microsoft.com/office/powerpoint/2010/main" val="3253951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664A-57E6-49C0-87D6-02AB0B49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اهمیت تصمیم گیری داوطلبانه از منظر اخلاق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22F37-18FC-4DCC-B58A-A754EEE13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تصمیم گیری داوطلبانه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یک شرط لازم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برای اخذ رضایت از بیمار است.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تصمیم گیری داوطلبانه بر پایه مفهیم مرتبطی شامل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آزادی، خودمختاری و عدم وابستگی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به غیر  بنا شده است.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هدف از روند کسب رضایت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این است که بیمار در بهترین شرایط و بطور مستقل تصمیم بگیرد. ( یا بطور اساسی توسط دیگران کنترل نشود).</a:t>
            </a:r>
          </a:p>
        </p:txBody>
      </p:sp>
    </p:spTree>
    <p:extLst>
      <p:ext uri="{BB962C8B-B14F-4D97-AF65-F5344CB8AC3E}">
        <p14:creationId xmlns:p14="http://schemas.microsoft.com/office/powerpoint/2010/main" val="192677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EEE4B-F102-4A32-93AD-D735DBAC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کسب رضایت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4B31C-D6DF-4CCA-9873-68927EA09E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اجبار پزشکان برای اخذ رضایت به دو دلیل است:</a:t>
            </a:r>
          </a:p>
          <a:p>
            <a:pPr marR="21600" lvl="0" rtl="1"/>
            <a:r>
              <a:rPr lang="fa-IR" b="1" i="0" u="none" strike="noStrike" baseline="0">
                <a:cs typeface="B Nazanin" panose="00000400000000000000" pitchFamily="2" charset="-78"/>
              </a:rPr>
              <a:t>اصل اخلاقی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استقلال بیمار</a:t>
            </a:r>
          </a:p>
          <a:p>
            <a:pPr marR="0" lvl="0" rtl="1"/>
            <a:r>
              <a:rPr lang="fa-IR" b="1" i="0" u="none" strike="noStrike" baseline="0">
                <a:cs typeface="B Nazanin" panose="00000400000000000000" pitchFamily="2" charset="-78"/>
              </a:rPr>
              <a:t>اصل اخلاقی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احترام به اشخاص: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یعنی امتناع کادر پزشکی از مداخله بدون اجازه خودداری کنند و بیماران را جهت اعمال کنترل خود بر زندگیشان تشویق کنند.</a:t>
            </a:r>
          </a:p>
        </p:txBody>
      </p:sp>
    </p:spTree>
    <p:extLst>
      <p:ext uri="{BB962C8B-B14F-4D97-AF65-F5344CB8AC3E}">
        <p14:creationId xmlns:p14="http://schemas.microsoft.com/office/powerpoint/2010/main" val="1098722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94E3-53A5-4FB5-ADFA-EBEDF21E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اهمیت تصمیم گیری داوطلبانه از منظر قانون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EDD9C-420E-4932-8E46-633A4D796C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از منظر قانون داوطلبانه بودن تصمیمگیری 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شرط لازم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برای یک رضایت نامه معتبر است.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نمونه : استفاده از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آرامبخش یا ایجاد خستگی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در بیمار و در نهایت قبول بیمار به یک درمان یا پروسیجر درمانی مثلا بیهوشی نخایی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نمونه: 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با تاخیر دادن اطلاعات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به بیمار مثلا هنگامی که روی تخت عمل است و دیگر بیمار توان فکر کردن و تصمیم گیری ندارد.</a:t>
            </a:r>
          </a:p>
        </p:txBody>
      </p:sp>
    </p:spTree>
    <p:extLst>
      <p:ext uri="{BB962C8B-B14F-4D97-AF65-F5344CB8AC3E}">
        <p14:creationId xmlns:p14="http://schemas.microsoft.com/office/powerpoint/2010/main" val="3601757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64EC0-CC4E-48AD-ACE3-B371BEF9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ar-SA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استثنائات </a:t>
            </a:r>
            <a:endParaRPr lang="fa-IR" b="1" i="0" u="none" strike="noStrike" kern="1400" baseline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025A5-AF7E-45CD-B007-10BB80BE64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برخی قوانین اجازه شروع درمان بدون تمایل بیمار را  در بعضی شرایط می دهد . مثال</a:t>
            </a:r>
          </a:p>
          <a:p>
            <a:pPr marR="7200" lvl="0" rtl="1"/>
            <a:r>
              <a:rPr lang="fa-IR" b="0" i="0" u="none" strike="noStrike" baseline="0">
                <a:cs typeface="B Nazanin" panose="00000400000000000000" pitchFamily="2" charset="-78"/>
              </a:rPr>
              <a:t>بیماران مبتلا به یک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بیماری مسری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که بصورت غیر مسئولانه اجازه درمان را نمی دهند.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بیماران روانی که ممکن است به خود یا دیگران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آسیب فوری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وارد کنند. این بیماران را می شود بصورت اجباری در بیمارستان بستری کرد اما درمان بایست با رضایت او باشد مگر در مورد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اورژانس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که بیمار هم ظرفیت نداشته باشد. </a:t>
            </a:r>
            <a:endParaRPr lang="en-US" b="0" i="0" u="none" strike="noStrike" baseline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48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1662D-9CEC-47FE-BE37-8BEC5E6B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مطالعات تجربی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70D31-27C6-42E2-8B82-479B40AB80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محدویت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بستری های غیر داوطلبانه بایستی با انتخاب بیمار باشد.  مثلا تا هنگام صبحانه از تخت بیرون نروید یک حدودیت است که آزادی بیمار را از بین می برد.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اگر بیمار در انتخاب نوع محدودیت مشارکت کند این موضوع 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احساس مسئولیت و نشاط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بیمار می شود. 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بیماران سرپایی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کمتر دچار فشار یا اجبار می شوند و بشستر ممکن است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فریب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بخورند.</a:t>
            </a:r>
          </a:p>
        </p:txBody>
      </p:sp>
    </p:spTree>
    <p:extLst>
      <p:ext uri="{BB962C8B-B14F-4D97-AF65-F5344CB8AC3E}">
        <p14:creationId xmlns:p14="http://schemas.microsoft.com/office/powerpoint/2010/main" val="876245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4F03-D817-4F92-A6F4-88E8B92F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چگونگی برخورد با تصمیم گیری داوطلبانه در عمل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923ED-1A8D-4FE7-AD73-660023C6E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فاکتورهای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درونی و بیرونی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می تواند بر تصمیم گیری بیمار اثر بگذارد.</a:t>
            </a:r>
          </a:p>
          <a:p>
            <a:pPr marR="0" lvl="0" rtl="1"/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فاکتور درونی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مثلا درد سرطان که در این حالت اگر اقدام درمانی اورژانس نباشد باید اقدام درمانی موکول به زمانی شود که درد بیمار کنترل شده باشد.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اگر بخاطر خطرفوری  ایجاد محدودیت لازم بود از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حداقل محدودیت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استفاده شود. مثلا تحت نظر داشتن بجای بستن به تخت یا استفاده از آرامبخش. یا اگر احتمال سقوط از تخت باشد باید بجای بستن، بیمار را روی زمین قرار د اد.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مراکز روانپزشکی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وکیل بیمار می تواند به  پزشک کمک کند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که  رضایت اخذ شده از روی اجبار نیست.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می توان 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بیمار را تشویق کرد  خانواده خود را در تصمیم گیری دخالت دهند.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اطلاع اگر کم داده شود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فریب است .  اگر جهت دار داده شود احتمال فریب خوردن بیمار زیاد است. از بیمار بخواهید تا اطلاعاتی که پزشک داده است را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مرور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کند.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اگر بیمار منافع بالقوه درمان را پذیرفته و علیرغم تاکید بر خطرات بالقوه بر تصمیم خود 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اصرار دارد اینموضوع موید عدم فریب بیمار است.</a:t>
            </a:r>
          </a:p>
        </p:txBody>
      </p:sp>
    </p:spTree>
    <p:extLst>
      <p:ext uri="{BB962C8B-B14F-4D97-AF65-F5344CB8AC3E}">
        <p14:creationId xmlns:p14="http://schemas.microsoft.com/office/powerpoint/2010/main" val="17166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5391-5506-4B57-A67F-9042DB2FC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ar-SA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اجزاء کسب رضایت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65442-7186-4EF7-82AF-E35375556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این اجرائ عبارتند از:</a:t>
            </a:r>
          </a:p>
          <a:p>
            <a:pPr marL="514350" marR="720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ارائه اطلاعات </a:t>
            </a:r>
            <a:r>
              <a:rPr lang="en-US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( disclosure)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: 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یعنی در اختیار قرار دادن اطلاعات مربوطه از سوی پزشک و فهم آنها توسط بیمار.</a:t>
            </a:r>
          </a:p>
          <a:p>
            <a:pPr marL="514350" marR="7200" lvl="0" indent="-514350" rtl="1"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ظرفیت تصمیم گیری: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توانایی بیمار برای فهم اطلاعات  مربوطه و درک پیامدهای تصمیم گیری تا حدی که بهئ شکل منطقی  قابل پیش بینی باشد.</a:t>
            </a:r>
          </a:p>
          <a:p>
            <a:pPr marL="514350" marR="0" lvl="0" indent="-514350" rtl="1">
              <a:buFont typeface="+mj-lt"/>
              <a:buAutoNum type="arabicPeriod"/>
            </a:pPr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L="514350" marR="0" lvl="0" indent="-514350" rtl="1">
              <a:buFont typeface="+mj-lt"/>
              <a:buAutoNum type="arabicPeriod"/>
            </a:pP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تصمیم داوطلبانه: 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یعنی حق بیمار در تصمیم گیری آزادانه و بدون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فشار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(force)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،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اجبار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( coercion)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و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فریب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</a:t>
            </a:r>
            <a:r>
              <a:rPr lang="en-US" b="0" i="0" u="none" strike="noStrike" baseline="0" dirty="0">
                <a:cs typeface="B Nazanin" panose="00000400000000000000" pitchFamily="2" charset="-78"/>
              </a:rPr>
              <a:t> ( manipulation)</a:t>
            </a:r>
            <a:endParaRPr lang="fa-IR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215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D6B3-B222-403F-87A8-E9B88ADF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کسب رضایت و قانون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9D999-419E-431B-B823-083CB7D044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کسب رضایت ازبیمار یک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الزام قانونی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است.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طبق قوانین عام:</a:t>
            </a:r>
          </a:p>
          <a:p>
            <a:pPr marL="1828800" marR="10800" lvl="3" indent="-457200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درمان بدون رضایت وی نوعی </a:t>
            </a:r>
            <a:r>
              <a:rPr lang="fa-IR" sz="24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ضرب و جرح </a:t>
            </a:r>
            <a:r>
              <a:rPr lang="fa-IR" sz="2400" b="0" i="0" u="none" strike="noStrike" baseline="0" dirty="0">
                <a:cs typeface="B Nazanin" panose="00000400000000000000" pitchFamily="2" charset="-78"/>
              </a:rPr>
              <a:t>تلقی می شود.</a:t>
            </a:r>
          </a:p>
          <a:p>
            <a:pPr marL="1828800" lvl="3" indent="-457200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درمان بیماری که از او </a:t>
            </a:r>
            <a:r>
              <a:rPr lang="fa-IR" sz="2400" b="1" i="0" u="none" strike="noStrike" baseline="0" dirty="0">
                <a:cs typeface="B Nazanin" panose="00000400000000000000" pitchFamily="2" charset="-78"/>
              </a:rPr>
              <a:t>رضایت آگاهانه درست دریافت نشده</a:t>
            </a:r>
            <a:r>
              <a:rPr lang="fa-IR" sz="2400" b="0" i="0" u="none" strike="noStrike" baseline="0" dirty="0">
                <a:cs typeface="B Nazanin" panose="00000400000000000000" pitchFamily="2" charset="-78"/>
              </a:rPr>
              <a:t> یک نوعی</a:t>
            </a:r>
            <a:r>
              <a:rPr lang="fa-IR" sz="2400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قصور </a:t>
            </a:r>
            <a:r>
              <a:rPr lang="fa-IR" sz="2400" b="0" i="0" u="none" strike="noStrike" baseline="0" dirty="0">
                <a:cs typeface="B Nazanin" panose="00000400000000000000" pitchFamily="2" charset="-78"/>
              </a:rPr>
              <a:t>می باشد.</a:t>
            </a:r>
          </a:p>
        </p:txBody>
      </p:sp>
    </p:spTree>
    <p:extLst>
      <p:ext uri="{BB962C8B-B14F-4D97-AF65-F5344CB8AC3E}">
        <p14:creationId xmlns:p14="http://schemas.microsoft.com/office/powerpoint/2010/main" val="75674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4F31-CE33-46FB-A6F8-7792AC2A9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کسب رضایت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2ABED-3F84-4505-8E5F-EB3E558A3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روند کسب رضایت از بیمار می تواند جزء مهمی از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ارتباط موفق بین پزشک و بیمار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است.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اثرات مثبت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ارتباط موثر پزشک با بیمار باعث موارد زیر می شود:</a:t>
            </a:r>
          </a:p>
          <a:p>
            <a:pPr marL="4171950" marR="2880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بهبود سلامت روانی بیمار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برطرف شدن علایم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بهبود عملکر بیمار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بهبود معیارهخای فیزیولوژیک 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کنترل درد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افزایش تحمل درمان</a:t>
            </a:r>
          </a:p>
          <a:p>
            <a:pPr marL="4171950" lvl="8" indent="-514350" algn="r" rtl="1">
              <a:buFont typeface="+mj-lt"/>
              <a:buAutoNum type="arabicPeriod"/>
            </a:pPr>
            <a:r>
              <a:rPr lang="fa-IR" sz="2400" b="0" i="0" u="none" strike="noStrike" baseline="0" dirty="0">
                <a:cs typeface="B Nazanin" panose="00000400000000000000" pitchFamily="2" charset="-78"/>
              </a:rPr>
              <a:t>کاهش اضطراب</a:t>
            </a:r>
          </a:p>
        </p:txBody>
      </p:sp>
    </p:spTree>
    <p:extLst>
      <p:ext uri="{BB962C8B-B14F-4D97-AF65-F5344CB8AC3E}">
        <p14:creationId xmlns:p14="http://schemas.microsoft.com/office/powerpoint/2010/main" val="159060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D294-82EA-451B-B596-99C728D37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انواع کسب رضایت: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3F4AA-0727-4A6C-83F8-D92F0A08CE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720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ضمنی: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بیمار تمایل خود را برای انجام عمل یا اقدام درمانی با رفتار خوش نشان می دهد. مثل استین بالا زدن برای خونگیری</a:t>
            </a: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صریح 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: 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این رضایت برای درمانهای با ریسک و یا بیش از یک ناخوشی مختصر استفاده می شود.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cs typeface="B Nazanin" panose="00000400000000000000" pitchFamily="2" charset="-78"/>
              </a:rPr>
              <a:t>انواع کسب رضایت صریح: </a:t>
            </a:r>
          </a:p>
          <a:p>
            <a:pPr marL="1428750" marR="2160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شفاهی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کتبی</a:t>
            </a:r>
          </a:p>
          <a:p>
            <a:pPr marR="0" lvl="0" rtl="1"/>
            <a:endParaRPr lang="fa-IR" b="1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ar-SA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رضایت نامه امضا شده</a:t>
            </a:r>
            <a:r>
              <a:rPr lang="ar-SA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ar-SA" b="0" i="0" u="none" strike="noStrike" baseline="0" dirty="0">
                <a:cs typeface="B Nazanin" panose="00000400000000000000" pitchFamily="2" charset="-78"/>
              </a:rPr>
              <a:t>گرچه سند است اما </a:t>
            </a:r>
            <a:r>
              <a:rPr lang="ar-SA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نمی تواند جایگزین </a:t>
            </a:r>
            <a:r>
              <a:rPr lang="ar-SA" b="1" i="0" u="sng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روند کسب رضایت</a:t>
            </a:r>
            <a:r>
              <a:rPr lang="ar-SA" b="0" i="0" u="sng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ar-SA" b="0" i="0" u="none" strike="noStrike" baseline="0" dirty="0">
                <a:cs typeface="B Nazanin" panose="00000400000000000000" pitchFamily="2" charset="-78"/>
              </a:rPr>
              <a:t>از بیمار گردد.</a:t>
            </a:r>
          </a:p>
        </p:txBody>
      </p:sp>
    </p:spTree>
    <p:extLst>
      <p:ext uri="{BB962C8B-B14F-4D97-AF65-F5344CB8AC3E}">
        <p14:creationId xmlns:p14="http://schemas.microsoft.com/office/powerpoint/2010/main" val="38900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37DEC-7C87-46A9-9E8C-849F4B35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ar-SA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کسب رضایت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8041C-6E02-4FE3-9461-6C45AEE7C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اخذ رضایت می تواند سبب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موارد زیر می گردد:</a:t>
            </a:r>
          </a:p>
          <a:p>
            <a:pPr marL="2343150" marR="14400" lvl="4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خشنودی بیمار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همکاری بیمار برای درمان </a:t>
            </a:r>
          </a:p>
          <a:p>
            <a:pPr marL="2343150" lvl="4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نهایت افزایش برایند سلامت </a:t>
            </a:r>
          </a:p>
          <a:p>
            <a:pPr marL="2343150" lvl="4" indent="-514350">
              <a:buFont typeface="+mj-lt"/>
              <a:buAutoNum type="arabicPeriod"/>
            </a:pPr>
            <a:endParaRPr lang="fa-IR" sz="2800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استثنائ برای اخذ رضایت: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درمان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اورژانس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بیماری که ظرفیت لازم برای تصمیم گیری را ندارد. </a:t>
            </a:r>
            <a:r>
              <a:rPr lang="fa-IR" b="1" i="0" u="sng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مشروط</a:t>
            </a:r>
            <a:r>
              <a:rPr lang="fa-IR" b="1" i="0" u="none" strike="noStrike" baseline="0" dirty="0"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به اینکه دلیلی در دست نباشد که بیمار در صورت ظرفیت داشتن، درمان مورد نظر را نخواهد پذیرفت.</a:t>
            </a:r>
          </a:p>
          <a:p>
            <a:pPr marR="0" lvl="0" rtl="1"/>
            <a:endParaRPr lang="fa-IR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طرح مشکل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یعنی مشخص کردن مشکلی که بیمار با آن مراجعه کرده و ارائه یک لیست از گزینه درمانی.</a:t>
            </a:r>
          </a:p>
          <a:p>
            <a:pPr marR="0" lvl="0" rtl="1"/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تصمیم گیری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یعنی </a:t>
            </a:r>
            <a:r>
              <a:rPr lang="fa-IR" b="0" i="0" u="sng" strike="noStrike" baseline="0" dirty="0">
                <a:cs typeface="B Nazanin" panose="00000400000000000000" pitchFamily="2" charset="-78"/>
              </a:rPr>
              <a:t>انتخاب یکی از گزینه ها ی درمانی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  توسط بیمار</a:t>
            </a:r>
            <a:endParaRPr lang="en-US" b="0" i="0" u="none" strike="noStrike" baseline="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4206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54E2-97A7-4DDF-A492-977CA707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آشکارسازی </a:t>
            </a:r>
            <a:r>
              <a:rPr lang="en-US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(</a:t>
            </a:r>
            <a:r>
              <a:rPr lang="en-US" b="1" i="0" u="none" strike="noStrike" kern="1400" baseline="0">
                <a:solidFill>
                  <a:srgbClr val="FF0000"/>
                </a:solidFill>
                <a:cs typeface="B Nazanin" panose="00000400000000000000" pitchFamily="2" charset="-78"/>
              </a:rPr>
              <a:t>disclosure)</a:t>
            </a:r>
            <a:endParaRPr lang="fa-IR" b="1" i="0" u="none" strike="noStrike" kern="1400" baseline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1B5CE-DD7E-4907-80FF-411278AA8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1"/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آشکار سازی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یعنی ترکیب دو جز زیر :</a:t>
            </a:r>
          </a:p>
          <a:p>
            <a:pPr marL="1428750" marR="1800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دادن اطلاعات مرتبط با بیماری از سوی پزشک به بیمار</a:t>
            </a:r>
          </a:p>
          <a:p>
            <a:pPr marL="1428750" lvl="2" indent="-514350">
              <a:buFont typeface="+mj-lt"/>
              <a:buAutoNum type="arabicPeriod"/>
            </a:pPr>
            <a:r>
              <a:rPr lang="fa-IR" sz="2800" b="0" i="0" u="none" strike="noStrike" baseline="0" dirty="0">
                <a:cs typeface="B Nazanin" panose="00000400000000000000" pitchFamily="2" charset="-78"/>
              </a:rPr>
              <a:t>درک اطلاعات داده شده  توسط بیمار</a:t>
            </a:r>
          </a:p>
          <a:p>
            <a:pPr marL="1428750" lvl="2" indent="-514350">
              <a:buFont typeface="+mj-lt"/>
              <a:buAutoNum type="arabicPeriod"/>
            </a:pPr>
            <a:endParaRPr lang="fa-IR" sz="2800" b="0" i="0" u="none" strike="noStrike" baseline="0" dirty="0">
              <a:cs typeface="B Nazanin" panose="00000400000000000000" pitchFamily="2" charset="-78"/>
            </a:endParaRP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برای اعتبار داشتن آشکار سازی  وجود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این دو جز لازم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است.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آشکار سازی اطلاعات </a:t>
            </a:r>
            <a:r>
              <a:rPr lang="fa-IR" b="1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جز اساسی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یک رضایت نامه معتبر است.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در یک مطالعه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80 درصد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تمایل در خصوص جراحی خود داشتند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18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-6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درصد ترجیح می دهند از عوارض مرتبط با بیماری چیزی ندانند.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ارائه اطلاعات بصورت </a:t>
            </a:r>
            <a:r>
              <a:rPr lang="fa-IR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توام کتبی و شفاهی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موثر تر از توضیح شفاهی به تنهایی است.</a:t>
            </a:r>
          </a:p>
          <a:p>
            <a:pPr marR="0" lvl="0" rtl="1"/>
            <a:r>
              <a:rPr lang="fa-IR" b="0" i="0" u="none" strike="noStrike" baseline="0" dirty="0">
                <a:cs typeface="B Nazanin" panose="00000400000000000000" pitchFamily="2" charset="-78"/>
              </a:rPr>
              <a:t>استفاده از 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لوح فشرده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و</a:t>
            </a:r>
            <a:r>
              <a:rPr lang="fa-IR" b="0" i="0" u="none" strike="noStrike" baseline="0" dirty="0">
                <a:solidFill>
                  <a:srgbClr val="FF0000"/>
                </a:solidFill>
                <a:cs typeface="B Nazanin" panose="00000400000000000000" pitchFamily="2" charset="-78"/>
              </a:rPr>
              <a:t> نوار ویدئو </a:t>
            </a:r>
            <a:r>
              <a:rPr lang="fa-IR" b="0" i="0" u="none" strike="noStrike" baseline="0" dirty="0">
                <a:cs typeface="B Nazanin" panose="00000400000000000000" pitchFamily="2" charset="-78"/>
              </a:rPr>
              <a:t>نیز کمک می کند.</a:t>
            </a:r>
          </a:p>
        </p:txBody>
      </p:sp>
    </p:spTree>
    <p:extLst>
      <p:ext uri="{BB962C8B-B14F-4D97-AF65-F5344CB8AC3E}">
        <p14:creationId xmlns:p14="http://schemas.microsoft.com/office/powerpoint/2010/main" val="395889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73E81-7C2B-42FF-896D-7001D049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1"/>
            <a:r>
              <a:rPr lang="fa-IR" b="1" i="0" u="none" strike="noStrike" kern="1400" baseline="0">
                <a:solidFill>
                  <a:srgbClr val="002060"/>
                </a:solidFill>
                <a:cs typeface="B Nazanin" panose="00000400000000000000" pitchFamily="2" charset="-78"/>
              </a:rPr>
              <a:t> اهمیت آشکار سازی از نظر اخلاق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16874-5EEC-4AA2-ADD8-3FA928BD73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با توجه اصل اخلاقی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خودمختاری و محترم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بودن اشخاص آشکار سازی سبب می گردد بیمار در تصمیم گیری مرتبط با با مراقبتهای درمانی خود دارای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مشارکت آگاهانه و متقابل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داشته باشد.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آشکار سازی سبب ارتباط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پایدار و صادقانه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 در اتباط بین پزشک و بیمار می گردد. </a:t>
            </a:r>
          </a:p>
          <a:p>
            <a:pPr marR="0" lvl="0" rtl="1"/>
            <a:r>
              <a:rPr lang="fa-IR" b="0" i="0" u="none" strike="noStrike" baseline="0">
                <a:cs typeface="B Nazanin" panose="00000400000000000000" pitchFamily="2" charset="-78"/>
              </a:rPr>
              <a:t>در  کانادا استاندارد و معیار رایج برای ارائه اطلاعات ، </a:t>
            </a:r>
            <a:r>
              <a:rPr lang="fa-IR" b="1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فرد منطقی و معقول</a:t>
            </a:r>
            <a:r>
              <a:rPr lang="fa-IR" b="0" i="0" u="none" strike="noStrike" baseline="0">
                <a:solidFill>
                  <a:srgbClr val="FF0000"/>
                </a:solidFill>
                <a:cs typeface="B Nazanin" panose="00000400000000000000" pitchFamily="2" charset="-78"/>
              </a:rPr>
              <a:t> است. یعنی فردی که بطور منطقی بتواند با اطلاعات اخذ شده تصمیم بگیرد.</a:t>
            </a:r>
          </a:p>
        </p:txBody>
      </p:sp>
    </p:spTree>
    <p:extLst>
      <p:ext uri="{BB962C8B-B14F-4D97-AF65-F5344CB8AC3E}">
        <p14:creationId xmlns:p14="http://schemas.microsoft.com/office/powerpoint/2010/main" val="5870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13</TotalTime>
  <Words>1911</Words>
  <Application>Microsoft Office PowerPoint</Application>
  <PresentationFormat>Widescreen</PresentationFormat>
  <Paragraphs>152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کسب رضایت</vt:lpstr>
      <vt:lpstr>کسب رضایت</vt:lpstr>
      <vt:lpstr>اجزاء کسب رضایت</vt:lpstr>
      <vt:lpstr>کسب رضایت و قانون</vt:lpstr>
      <vt:lpstr>کسب رضایت</vt:lpstr>
      <vt:lpstr>انواع کسب رضایت:  </vt:lpstr>
      <vt:lpstr>کسب رضایت</vt:lpstr>
      <vt:lpstr>آشکارسازی (disclosure)</vt:lpstr>
      <vt:lpstr> اهمیت آشکار سازی از نظر اخلاق</vt:lpstr>
      <vt:lpstr>قانون و اجزاء آشکار سازی </vt:lpstr>
      <vt:lpstr>انصراف ( waiver) </vt:lpstr>
      <vt:lpstr>مصونیت درمانی (  Therapeutic privilege) </vt:lpstr>
      <vt:lpstr>چگونگی آشکارسازی اطلاعات در عمل</vt:lpstr>
      <vt:lpstr>چگونگی آشکارسازی اطلاعات در عمل</vt:lpstr>
      <vt:lpstr>ظرفیت تصمیم گیری چیست؟</vt:lpstr>
      <vt:lpstr>ظرفیت تصمیم گیری از منظر اخلاق و قانون</vt:lpstr>
      <vt:lpstr>چگونگی برخورد با موضوع ظرفیت درعمل</vt:lpstr>
      <vt:lpstr>تصمیم گیری داوطلبانه چیست؟</vt:lpstr>
      <vt:lpstr>اهمیت تصمیم گیری داوطلبانه از منظر اخلاق</vt:lpstr>
      <vt:lpstr>اهمیت تصمیم گیری داوطلبانه از منظر قانون</vt:lpstr>
      <vt:lpstr>استثنائات </vt:lpstr>
      <vt:lpstr>مطالعات تجربی</vt:lpstr>
      <vt:lpstr>چگونگی برخورد با تصمیم گیری داوطلبانه در عمل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کسب رضایت</dc:title>
  <dc:creator>novin</dc:creator>
  <cp:lastModifiedBy>novin</cp:lastModifiedBy>
  <cp:revision>3</cp:revision>
  <dcterms:created xsi:type="dcterms:W3CDTF">2020-10-22T22:52:54Z</dcterms:created>
  <dcterms:modified xsi:type="dcterms:W3CDTF">2020-10-22T23:06:09Z</dcterms:modified>
</cp:coreProperties>
</file>